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59"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B2D74"/>
    <a:srgbClr val="191998"/>
    <a:srgbClr val="FF3D83"/>
    <a:srgbClr val="F9603A"/>
    <a:srgbClr val="37B5AA"/>
    <a:srgbClr val="FFD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33" autoAdjust="0"/>
    <p:restoredTop sz="94660"/>
  </p:normalViewPr>
  <p:slideViewPr>
    <p:cSldViewPr snapToGrid="0">
      <p:cViewPr>
        <p:scale>
          <a:sx n="100" d="100"/>
          <a:sy n="100" d="100"/>
        </p:scale>
        <p:origin x="1176" y="-3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0920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78702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43440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43004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006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BDB4BE3-1B88-489F-9D5E-E1E5560F5C0A}" type="datetimeFigureOut">
              <a:rPr lang="fr-FR" smtClean="0"/>
              <a:t>24/07/2025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5407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BDB4BE3-1B88-489F-9D5E-E1E5560F5C0A}" type="datetimeFigureOut">
              <a:rPr lang="fr-FR" smtClean="0"/>
              <a:t>24/07/2025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13839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BDB4BE3-1B88-489F-9D5E-E1E5560F5C0A}" type="datetimeFigureOut">
              <a:rPr lang="fr-FR" smtClean="0"/>
              <a:t>24/07/2025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417140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B4BE3-1B88-489F-9D5E-E1E5560F5C0A}" type="datetimeFigureOut">
              <a:rPr lang="fr-FR" smtClean="0"/>
              <a:t>24/07/2025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75421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7BDB4BE3-1B88-489F-9D5E-E1E5560F5C0A}" type="datetimeFigureOut">
              <a:rPr lang="fr-FR" smtClean="0"/>
              <a:t>24/07/2025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22853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7BDB4BE3-1B88-489F-9D5E-E1E5560F5C0A}" type="datetimeFigureOut">
              <a:rPr lang="fr-FR" smtClean="0"/>
              <a:t>24/07/2025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28796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BDB4BE3-1B88-489F-9D5E-E1E5560F5C0A}" type="datetimeFigureOut">
              <a:rPr lang="fr-FR" smtClean="0"/>
              <a:t>24/07/2025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44C29D-B1B8-4B05-9468-81AC7BF71A75}" type="slidenum">
              <a:rPr lang="fr-FR" smtClean="0"/>
              <a:t>‹N°›</a:t>
            </a:fld>
            <a:endParaRPr lang="fr-FR"/>
          </a:p>
        </p:txBody>
      </p:sp>
    </p:spTree>
    <p:extLst>
      <p:ext uri="{BB962C8B-B14F-4D97-AF65-F5344CB8AC3E}">
        <p14:creationId xmlns:p14="http://schemas.microsoft.com/office/powerpoint/2010/main" val="4002662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hyperlink" Target="mailto:sandra.fonteneau@cfatelier.com" TargetMode="External"/><Relationship Id="rId2" Type="http://schemas.openxmlformats.org/officeDocument/2006/relationships/image" Target="../media/image6.png"/><Relationship Id="rId16" Type="http://schemas.openxmlformats.org/officeDocument/2006/relationships/hyperlink" Target="mailto:nouzha.boulahtit@cfatelier.com" TargetMode="Externa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5810" y="9837162"/>
            <a:ext cx="2694432" cy="527304"/>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26" y="9747083"/>
            <a:ext cx="818793" cy="745687"/>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796" y="9685061"/>
            <a:ext cx="2046462" cy="679405"/>
          </a:xfrm>
          <a:prstGeom prst="rect">
            <a:avLst/>
          </a:prstGeom>
        </p:spPr>
      </p:pic>
      <p:pic>
        <p:nvPicPr>
          <p:cNvPr id="4"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19" y="8981411"/>
            <a:ext cx="7385885" cy="648853"/>
          </a:xfrm>
          <a:prstGeom prst="rect">
            <a:avLst/>
          </a:prstGeom>
        </p:spPr>
      </p:pic>
      <p:sp>
        <p:nvSpPr>
          <p:cNvPr id="5" name="Text Box 2"/>
          <p:cNvSpPr txBox="1">
            <a:spLocks noChangeArrowheads="1"/>
          </p:cNvSpPr>
          <p:nvPr/>
        </p:nvSpPr>
        <p:spPr bwMode="auto">
          <a:xfrm>
            <a:off x="224871" y="6079349"/>
            <a:ext cx="7109932" cy="2033377"/>
          </a:xfrm>
          <a:prstGeom prst="rect">
            <a:avLst/>
          </a:prstGeom>
          <a:solidFill>
            <a:srgbClr val="2B2D74"/>
          </a:solidFill>
          <a:ln>
            <a:noFill/>
          </a:ln>
          <a:effectLst/>
        </p:spPr>
        <p:txBody>
          <a:bodyPr vert="horz" wrap="square" lIns="180000" tIns="36576" rIns="36576" bIns="36576" numCol="1" anchor="t" anchorCtr="0" compatLnSpc="1">
            <a:prstTxWarp prst="textNoShape">
              <a:avLst/>
            </a:prstTxWarp>
            <a:spAutoFit/>
          </a:bodyPr>
          <a:lstStyle/>
          <a:p>
            <a:pPr algn="ctr">
              <a:spcAft>
                <a:spcPts val="400"/>
              </a:spcAft>
            </a:pPr>
            <a:endParaRPr lang="fr-FR" sz="1000" b="1" dirty="0">
              <a:solidFill>
                <a:schemeClr val="bg1"/>
              </a:solidFill>
              <a:latin typeface="Satoshi Medium" pitchFamily="50" charset="0"/>
              <a:ea typeface="Calibri" panose="020F0502020204030204" pitchFamily="34" charset="0"/>
              <a:cs typeface="Times New Roman" panose="02020603050405020304" pitchFamily="18" charset="0"/>
            </a:endParaRPr>
          </a:p>
          <a:p>
            <a:pPr algn="ctr">
              <a:spcAft>
                <a:spcPts val="400"/>
              </a:spcAft>
            </a:pPr>
            <a:r>
              <a:rPr lang="fr-FR" sz="2800" b="1" dirty="0">
                <a:solidFill>
                  <a:schemeClr val="bg1"/>
                </a:solidFill>
                <a:latin typeface="Satoshi Medium" pitchFamily="50" charset="0"/>
                <a:ea typeface="Calibri" panose="020F0502020204030204" pitchFamily="34" charset="0"/>
                <a:cs typeface="Times New Roman" panose="02020603050405020304" pitchFamily="18" charset="0"/>
              </a:rPr>
              <a:t>Parcours vers les métiers de la restauration</a:t>
            </a:r>
          </a:p>
          <a:p>
            <a:pPr algn="ctr">
              <a:spcAft>
                <a:spcPts val="400"/>
              </a:spcAft>
            </a:pPr>
            <a:r>
              <a:rPr kumimoji="0" lang="fr-FR" altLang="fr-FR" sz="2400" b="1" i="0" u="none" strike="noStrike" cap="none" normalizeH="0" baseline="0" dirty="0">
                <a:ln>
                  <a:noFill/>
                </a:ln>
                <a:solidFill>
                  <a:schemeClr val="bg1"/>
                </a:solidFill>
                <a:effectLst/>
                <a:latin typeface="Satoshi Medium" pitchFamily="50" charset="0"/>
                <a:ea typeface="Calibri" panose="020F0502020204030204" pitchFamily="34" charset="0"/>
                <a:cs typeface="Times New Roman" panose="02020603050405020304" pitchFamily="18" charset="0"/>
              </a:rPr>
              <a:t>Certifications de niveau 3 et 4</a:t>
            </a:r>
          </a:p>
          <a:p>
            <a:pPr algn="ctr">
              <a:spcAft>
                <a:spcPts val="400"/>
              </a:spcAft>
            </a:pPr>
            <a:endParaRPr lang="fr-FR" altLang="fr-FR" sz="400" b="1" dirty="0">
              <a:solidFill>
                <a:schemeClr val="bg1"/>
              </a:solidFill>
              <a:latin typeface="Satoshi Medium" pitchFamily="50" charset="0"/>
              <a:ea typeface="Calibri" panose="020F0502020204030204" pitchFamily="34" charset="0"/>
              <a:cs typeface="Times New Roman" panose="02020603050405020304" pitchFamily="18" charset="0"/>
            </a:endParaRPr>
          </a:p>
          <a:p>
            <a:pPr marL="358775" lvl="0" indent="90488">
              <a:buFont typeface="Franklin Gothic Book" panose="020B0503020102020204" pitchFamily="34" charset="0"/>
              <a:buChar char="-"/>
              <a:tabLst>
                <a:tab pos="358775" algn="l"/>
              </a:tabLst>
            </a:pPr>
            <a:r>
              <a:rPr lang="fr-FR" sz="1200" dirty="0">
                <a:solidFill>
                  <a:schemeClr val="bg1"/>
                </a:solidFill>
              </a:rPr>
              <a:t>Barman - TFP Niveau 4 (RNCP39345)</a:t>
            </a:r>
            <a:endParaRPr lang="fr-FR" sz="1200" b="1" i="1" dirty="0">
              <a:solidFill>
                <a:schemeClr val="bg1"/>
              </a:solidFill>
              <a:effectLst/>
              <a:latin typeface="+mj-lt"/>
              <a:ea typeface="Times" panose="02020603050405020304" pitchFamily="18" charset="0"/>
              <a:cs typeface="Arial" panose="020B0604020202020204" pitchFamily="34" charset="0"/>
            </a:endParaRPr>
          </a:p>
          <a:p>
            <a:pPr marL="358775" indent="90488">
              <a:buFont typeface="Franklin Gothic Book" panose="020B0503020102020204" pitchFamily="34" charset="0"/>
              <a:buChar char="-"/>
              <a:tabLst>
                <a:tab pos="358775" algn="l"/>
              </a:tabLst>
            </a:pPr>
            <a:r>
              <a:rPr lang="fr-FR" sz="1200" dirty="0">
                <a:solidFill>
                  <a:schemeClr val="bg1"/>
                </a:solidFill>
              </a:rPr>
              <a:t>Serveur en restauration - TFP niveau 3 ( RNCP37860)</a:t>
            </a:r>
          </a:p>
          <a:p>
            <a:pPr marL="358775" indent="90488">
              <a:buFont typeface="Franklin Gothic Book" panose="020B0503020102020204" pitchFamily="34" charset="0"/>
              <a:buChar char="-"/>
              <a:tabLst>
                <a:tab pos="358775" algn="l"/>
              </a:tabLst>
            </a:pPr>
            <a:r>
              <a:rPr lang="fr-FR" sz="1200" dirty="0">
                <a:solidFill>
                  <a:schemeClr val="bg1"/>
                </a:solidFill>
              </a:rPr>
              <a:t>Commis de cuisine - TFP niveau 3 ( RNCP37859) </a:t>
            </a:r>
            <a:endParaRPr lang="fr-FR" sz="1200" b="1" i="1" dirty="0">
              <a:solidFill>
                <a:schemeClr val="bg1"/>
              </a:solidFill>
              <a:cs typeface="Arial" panose="020B0604020202020204" pitchFamily="34" charset="0"/>
            </a:endParaRPr>
          </a:p>
          <a:p>
            <a:pPr marL="444500">
              <a:tabLst>
                <a:tab pos="182563" algn="l"/>
              </a:tabLst>
            </a:pPr>
            <a:endParaRPr lang="fr-FR" sz="1200" b="1" dirty="0">
              <a:solidFill>
                <a:schemeClr val="bg1"/>
              </a:solidFill>
              <a:effectLst/>
              <a:latin typeface="+mj-lt"/>
              <a:ea typeface="Times" panose="02020603050405020304" pitchFamily="18" charset="0"/>
              <a:cs typeface="Arial" panose="020B0604020202020204" pitchFamily="34" charset="0"/>
            </a:endParaRPr>
          </a:p>
        </p:txBody>
      </p:sp>
      <p:sp>
        <p:nvSpPr>
          <p:cNvPr id="9" name="Parallélogramme 21"/>
          <p:cNvSpPr/>
          <p:nvPr/>
        </p:nvSpPr>
        <p:spPr>
          <a:xfrm>
            <a:off x="1529580" y="5545038"/>
            <a:ext cx="4500514" cy="413861"/>
          </a:xfrm>
          <a:prstGeom prst="parallelogram">
            <a:avLst/>
          </a:prstGeom>
          <a:solidFill>
            <a:schemeClr val="bg1"/>
          </a:solidFill>
        </p:spPr>
        <p:txBody>
          <a:bodyPr wrap="square">
            <a:spAutoFit/>
          </a:bodyPr>
          <a:lstStyle/>
          <a:p>
            <a:r>
              <a:rPr lang="fr-FR" sz="1600" b="1" cap="all" dirty="0">
                <a:solidFill>
                  <a:srgbClr val="2B2D74"/>
                </a:solidFill>
              </a:rPr>
              <a:t>Maison de la région De </a:t>
            </a:r>
            <a:r>
              <a:rPr lang="fr-FR" sz="1600" b="1" cap="all" dirty="0" err="1">
                <a:solidFill>
                  <a:srgbClr val="2B2D74"/>
                </a:solidFill>
              </a:rPr>
              <a:t>strasbourg</a:t>
            </a:r>
            <a:endParaRPr lang="fr-FR" sz="1600" b="1" cap="all" dirty="0">
              <a:solidFill>
                <a:srgbClr val="2B2D74"/>
              </a:solidFill>
            </a:endParaRPr>
          </a:p>
        </p:txBody>
      </p:sp>
      <p:sp>
        <p:nvSpPr>
          <p:cNvPr id="12" name="Text Box 2"/>
          <p:cNvSpPr txBox="1">
            <a:spLocks noChangeArrowheads="1"/>
          </p:cNvSpPr>
          <p:nvPr/>
        </p:nvSpPr>
        <p:spPr bwMode="auto">
          <a:xfrm>
            <a:off x="426915" y="8559936"/>
            <a:ext cx="6705844" cy="350865"/>
          </a:xfrm>
          <a:prstGeom prst="rect">
            <a:avLst/>
          </a:prstGeom>
          <a:solidFill>
            <a:srgbClr val="2B2D74"/>
          </a:solidFill>
          <a:ln>
            <a:noFill/>
          </a:ln>
          <a:effectLst/>
        </p:spPr>
        <p:txBody>
          <a:bodyPr vert="horz" wrap="square" lIns="180000"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1800" b="0" i="0" u="none" strike="noStrike" baseline="0" dirty="0">
                <a:solidFill>
                  <a:schemeClr val="bg1"/>
                </a:solidFill>
                <a:latin typeface="Arial" panose="020B0604020202020204" pitchFamily="34" charset="0"/>
              </a:rPr>
              <a:t>Action n° 20205</a:t>
            </a:r>
            <a:endParaRPr kumimoji="0" lang="fr-FR" altLang="fr-FR" sz="30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Image 1">
            <a:extLst>
              <a:ext uri="{FF2B5EF4-FFF2-40B4-BE49-F238E27FC236}">
                <a16:creationId xmlns:a16="http://schemas.microsoft.com/office/drawing/2014/main" id="{85FD1858-8774-2353-A4B1-27B35CA7CDE6}"/>
              </a:ext>
            </a:extLst>
          </p:cNvPr>
          <p:cNvPicPr>
            <a:picLocks noChangeAspect="1"/>
          </p:cNvPicPr>
          <p:nvPr/>
        </p:nvPicPr>
        <p:blipFill>
          <a:blip r:embed="rId6"/>
          <a:srcRect l="19335" t="30573" r="67011" b="19678"/>
          <a:stretch/>
        </p:blipFill>
        <p:spPr>
          <a:xfrm>
            <a:off x="21084" y="-21963"/>
            <a:ext cx="7479157" cy="5499804"/>
          </a:xfrm>
          <a:prstGeom prst="rect">
            <a:avLst/>
          </a:prstGeom>
        </p:spPr>
      </p:pic>
    </p:spTree>
    <p:extLst>
      <p:ext uri="{BB962C8B-B14F-4D97-AF65-F5344CB8AC3E}">
        <p14:creationId xmlns:p14="http://schemas.microsoft.com/office/powerpoint/2010/main" val="123021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rot="192063">
            <a:off x="3624091" y="4897703"/>
            <a:ext cx="3721454" cy="4189614"/>
          </a:xfrm>
          <a:prstGeom prst="rect">
            <a:avLst/>
          </a:prstGeom>
          <a:noFill/>
          <a:ln>
            <a:solidFill>
              <a:srgbClr val="191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2"/>
          <p:cNvSpPr>
            <a:spLocks noChangeArrowheads="1"/>
          </p:cNvSpPr>
          <p:nvPr/>
        </p:nvSpPr>
        <p:spPr bwMode="auto">
          <a:xfrm>
            <a:off x="0" y="0"/>
            <a:ext cx="7604126" cy="1147205"/>
          </a:xfrm>
          <a:prstGeom prst="rect">
            <a:avLst/>
          </a:prstGeom>
          <a:solidFill>
            <a:srgbClr val="2B2D74"/>
          </a:solidFill>
          <a:ln>
            <a:noFill/>
          </a:ln>
          <a:effectLst/>
        </p:spPr>
        <p:txBody>
          <a:bodyPr vert="horz" wrap="square" lIns="36576" tIns="36576" rIns="36576" bIns="36576" numCol="1" anchor="t" anchorCtr="0" compatLnSpc="1">
            <a:prstTxWarp prst="textNoShape">
              <a:avLst/>
            </a:prstTxWarp>
          </a:bodyPr>
          <a:lstStyle/>
          <a:p>
            <a:endParaRPr lang="fr-FR"/>
          </a:p>
        </p:txBody>
      </p:sp>
      <p:sp>
        <p:nvSpPr>
          <p:cNvPr id="8" name="ZoneTexte 7"/>
          <p:cNvSpPr txBox="1"/>
          <p:nvPr/>
        </p:nvSpPr>
        <p:spPr>
          <a:xfrm>
            <a:off x="845161" y="-58305"/>
            <a:ext cx="5897880" cy="1159292"/>
          </a:xfrm>
          <a:prstGeom prst="rect">
            <a:avLst/>
          </a:prstGeom>
          <a:noFill/>
        </p:spPr>
        <p:txBody>
          <a:bodyPr wrap="square" rtlCol="0" anchor="ctr" anchorCtr="0">
            <a:spAutoFit/>
          </a:bodyPr>
          <a:lstStyle/>
          <a:p>
            <a:pPr algn="ctr"/>
            <a:endParaRPr lang="fr-FR" sz="1600" baseline="30000" dirty="0">
              <a:solidFill>
                <a:srgbClr val="2B2D74"/>
              </a:solidFill>
              <a:latin typeface="Calibri" panose="020F0502020204030204" pitchFamily="34" charset="0"/>
            </a:endParaRPr>
          </a:p>
          <a:p>
            <a:pPr algn="ctr"/>
            <a:r>
              <a:rPr lang="fr-FR" sz="1600" baseline="30000" dirty="0">
                <a:solidFill>
                  <a:schemeClr val="bg1"/>
                </a:solidFill>
                <a:latin typeface="Calibri" panose="020F0502020204030204" pitchFamily="34" charset="0"/>
              </a:rPr>
              <a:t>Dans le cadre du CTDCO</a:t>
            </a:r>
            <a:r>
              <a:rPr lang="fr-FR" sz="1600" dirty="0">
                <a:solidFill>
                  <a:schemeClr val="bg1"/>
                </a:solidFill>
                <a:latin typeface="Calibri" panose="020F0502020204030204" pitchFamily="34" charset="0"/>
              </a:rPr>
              <a:t> </a:t>
            </a:r>
            <a:r>
              <a:rPr lang="fr-FR" sz="1600" baseline="30000" dirty="0">
                <a:solidFill>
                  <a:schemeClr val="bg1"/>
                </a:solidFill>
                <a:latin typeface="Calibri" panose="020F0502020204030204" pitchFamily="34" charset="0"/>
              </a:rPr>
              <a:t>(Comité Territorial de Développement des Compétences et de l’Orientation), la Région Grand Est, ses partenaires de l’emploi, de l’insertion et les branches professionnelles établissent un diagnostic territorial des besoins en compétences du territoire pour répondre aux besoins des entreprises et permettre aux demandeurs d’emploi un retour à l’emploi efficace. L’action de formation décrite sur cette fiche s’inscrit dans cette démarche.</a:t>
            </a:r>
          </a:p>
        </p:txBody>
      </p:sp>
      <p:sp>
        <p:nvSpPr>
          <p:cNvPr id="10" name="Text Box 17"/>
          <p:cNvSpPr txBox="1">
            <a:spLocks noChangeArrowheads="1"/>
          </p:cNvSpPr>
          <p:nvPr/>
        </p:nvSpPr>
        <p:spPr bwMode="auto">
          <a:xfrm>
            <a:off x="3585483" y="4847132"/>
            <a:ext cx="3949595" cy="3118017"/>
          </a:xfrm>
          <a:prstGeom prst="roundRect">
            <a:avLst/>
          </a:prstGeom>
          <a:noFill/>
          <a:ln>
            <a:noFill/>
          </a:ln>
          <a:effectLst/>
        </p:spPr>
        <p:txBody>
          <a:bodyPr vert="horz" wrap="square" lIns="36576" tIns="36576" rIns="36576" bIns="36576" numCol="1" anchor="t" anchorCtr="0" compatLnSpc="1">
            <a:prstTxWarp prst="textNoShape">
              <a:avLst/>
            </a:prstTxWarp>
            <a:spAutoFit/>
          </a:bodyPr>
          <a:lstStyle/>
          <a:p>
            <a:pPr algn="ctr">
              <a:spcBef>
                <a:spcPts val="200"/>
              </a:spcBef>
              <a:spcAft>
                <a:spcPts val="200"/>
              </a:spcAft>
            </a:pPr>
            <a:endParaRPr lang="fr-FR" sz="1100" b="1" dirty="0">
              <a:solidFill>
                <a:srgbClr val="4C3C90"/>
              </a:solidFill>
              <a:ea typeface="Calibri" panose="020F0502020204030204" pitchFamily="34" charset="0"/>
              <a:cs typeface="Times New Roman" panose="02020603050405020304" pitchFamily="18" charset="0"/>
            </a:endParaRPr>
          </a:p>
          <a:p>
            <a:pPr algn="ctr">
              <a:spcBef>
                <a:spcPts val="200"/>
              </a:spcBef>
              <a:spcAft>
                <a:spcPts val="200"/>
              </a:spcAft>
            </a:pPr>
            <a:r>
              <a:rPr lang="fr-FR" sz="1200" b="1" dirty="0">
                <a:solidFill>
                  <a:srgbClr val="4C3C90"/>
                </a:solidFill>
                <a:latin typeface="+mj-lt"/>
                <a:ea typeface="Calibri" panose="020F0502020204030204" pitchFamily="34" charset="0"/>
                <a:cs typeface="Times New Roman" panose="02020603050405020304" pitchFamily="18" charset="0"/>
              </a:rPr>
              <a:t>Dates de formation:   </a:t>
            </a:r>
          </a:p>
          <a:p>
            <a:pPr algn="ctr">
              <a:spcBef>
                <a:spcPts val="200"/>
              </a:spcBef>
              <a:spcAft>
                <a:spcPts val="200"/>
              </a:spcAft>
            </a:pPr>
            <a:r>
              <a:rPr lang="fr-FR" sz="1050" b="1" dirty="0">
                <a:solidFill>
                  <a:srgbClr val="002060"/>
                </a:solidFill>
                <a:effectLst/>
                <a:ea typeface="Calibri" panose="020F0502020204030204" pitchFamily="34" charset="0"/>
                <a:cs typeface="Arial" panose="020B0604020202020204" pitchFamily="34" charset="0"/>
              </a:rPr>
              <a:t>L’action est organisée en entrées et sorties permanentes.</a:t>
            </a:r>
          </a:p>
          <a:p>
            <a:pPr algn="ctr">
              <a:spcBef>
                <a:spcPts val="200"/>
              </a:spcBef>
              <a:spcAft>
                <a:spcPts val="200"/>
              </a:spcAft>
            </a:pPr>
            <a:endParaRPr lang="fr-FR" sz="500" b="1" dirty="0">
              <a:solidFill>
                <a:srgbClr val="002060"/>
              </a:solidFill>
              <a:effectLst/>
              <a:ea typeface="Calibri" panose="020F0502020204030204" pitchFamily="34" charset="0"/>
              <a:cs typeface="Arial" panose="020B0604020202020204" pitchFamily="34" charset="0"/>
            </a:endParaRPr>
          </a:p>
          <a:p>
            <a:pPr>
              <a:spcBef>
                <a:spcPts val="200"/>
              </a:spcBef>
              <a:spcAft>
                <a:spcPts val="200"/>
              </a:spcAft>
            </a:pPr>
            <a:r>
              <a:rPr lang="fr-FR" sz="1050" dirty="0">
                <a:solidFill>
                  <a:srgbClr val="002060"/>
                </a:solidFill>
                <a:ea typeface="Calibri" panose="020F0502020204030204" pitchFamily="34" charset="0"/>
                <a:cs typeface="Arial" panose="020B0604020202020204" pitchFamily="34" charset="0"/>
              </a:rPr>
              <a:t>Les</a:t>
            </a:r>
            <a:r>
              <a:rPr lang="fr-FR" sz="1050" b="1" dirty="0">
                <a:solidFill>
                  <a:srgbClr val="002060"/>
                </a:solidFill>
                <a:ea typeface="Calibri" panose="020F0502020204030204" pitchFamily="34" charset="0"/>
                <a:cs typeface="Arial" panose="020B0604020202020204" pitchFamily="34" charset="0"/>
              </a:rPr>
              <a:t>  entrées en formation </a:t>
            </a:r>
            <a:r>
              <a:rPr lang="fr-FR" sz="1050" dirty="0">
                <a:solidFill>
                  <a:srgbClr val="002060"/>
                </a:solidFill>
                <a:ea typeface="Calibri" panose="020F0502020204030204" pitchFamily="34" charset="0"/>
                <a:cs typeface="Arial" panose="020B0604020202020204" pitchFamily="34" charset="0"/>
              </a:rPr>
              <a:t>sont</a:t>
            </a:r>
            <a:r>
              <a:rPr lang="fr-FR" sz="1050" b="1" dirty="0">
                <a:solidFill>
                  <a:srgbClr val="002060"/>
                </a:solidFill>
                <a:ea typeface="Calibri" panose="020F0502020204030204" pitchFamily="34" charset="0"/>
                <a:cs typeface="Arial" panose="020B0604020202020204" pitchFamily="34" charset="0"/>
              </a:rPr>
              <a:t> possibles tous les mois jusqu’au 15 décembre 2025 </a:t>
            </a:r>
            <a:r>
              <a:rPr lang="fr-FR" sz="1050" dirty="0">
                <a:solidFill>
                  <a:srgbClr val="002060"/>
                </a:solidFill>
                <a:ea typeface="Calibri" panose="020F0502020204030204" pitchFamily="34" charset="0"/>
                <a:cs typeface="Arial" panose="020B0604020202020204" pitchFamily="34" charset="0"/>
              </a:rPr>
              <a:t>selon le nombre de places disponibles</a:t>
            </a:r>
            <a:r>
              <a:rPr lang="fr-FR" sz="1050" b="1" dirty="0">
                <a:solidFill>
                  <a:srgbClr val="002060"/>
                </a:solidFill>
                <a:ea typeface="Calibri" panose="020F0502020204030204" pitchFamily="34" charset="0"/>
                <a:cs typeface="Arial" panose="020B0604020202020204" pitchFamily="34" charset="0"/>
              </a:rPr>
              <a:t>.</a:t>
            </a:r>
          </a:p>
          <a:p>
            <a:pPr algn="just">
              <a:spcBef>
                <a:spcPts val="200"/>
              </a:spcBef>
              <a:spcAft>
                <a:spcPts val="200"/>
              </a:spcAft>
            </a:pPr>
            <a:endParaRPr lang="fr-FR" sz="500" b="1" dirty="0">
              <a:solidFill>
                <a:srgbClr val="002060"/>
              </a:solidFill>
              <a:effectLst/>
              <a:ea typeface="Calibri" panose="020F0502020204030204" pitchFamily="34" charset="0"/>
              <a:cs typeface="Arial" panose="020B0604020202020204" pitchFamily="34" charset="0"/>
            </a:endParaRPr>
          </a:p>
          <a:p>
            <a:pPr algn="ctr">
              <a:spcBef>
                <a:spcPts val="200"/>
              </a:spcBef>
              <a:spcAft>
                <a:spcPts val="200"/>
              </a:spcAft>
            </a:pPr>
            <a:r>
              <a:rPr lang="fr-FR" sz="1050" b="1" dirty="0">
                <a:solidFill>
                  <a:srgbClr val="002060"/>
                </a:solidFill>
                <a:effectLst/>
                <a:ea typeface="Calibri" panose="020F0502020204030204" pitchFamily="34" charset="0"/>
                <a:cs typeface="Arial" panose="020B0604020202020204" pitchFamily="34" charset="0"/>
              </a:rPr>
              <a:t>Alternance de périodes de formation en centre et de périodes d'immersions en entreprise </a:t>
            </a:r>
          </a:p>
          <a:p>
            <a:pPr algn="ctr">
              <a:spcBef>
                <a:spcPts val="200"/>
              </a:spcBef>
            </a:pPr>
            <a:endParaRPr lang="fr-FR" sz="1050" dirty="0">
              <a:solidFill>
                <a:srgbClr val="4C3C90"/>
              </a:solidFill>
              <a:ea typeface="Calibri" panose="020F0502020204030204" pitchFamily="34" charset="0"/>
              <a:cs typeface="Times New Roman" panose="02020603050405020304" pitchFamily="18" charset="0"/>
            </a:endParaRPr>
          </a:p>
          <a:p>
            <a:endParaRPr lang="fr-FR" sz="200" b="1" dirty="0">
              <a:solidFill>
                <a:srgbClr val="4C3C90"/>
              </a:solidFill>
              <a:ea typeface="Calibri" panose="020F0502020204030204" pitchFamily="34" charset="0"/>
              <a:cs typeface="Times New Roman" panose="02020603050405020304" pitchFamily="18" charset="0"/>
            </a:endParaRPr>
          </a:p>
          <a:p>
            <a:pPr algn="ctr"/>
            <a:r>
              <a:rPr lang="fr-FR" sz="1050" b="1" dirty="0">
                <a:solidFill>
                  <a:srgbClr val="4C3C90"/>
                </a:solidFill>
                <a:ea typeface="Calibri" panose="020F0502020204030204" pitchFamily="34" charset="0"/>
                <a:cs typeface="Times New Roman" panose="02020603050405020304" pitchFamily="18" charset="0"/>
              </a:rPr>
              <a:t>Des dates de recrutement sont programmées chaque mois.</a:t>
            </a:r>
          </a:p>
          <a:p>
            <a:pPr algn="ctr">
              <a:spcBef>
                <a:spcPts val="200"/>
              </a:spcBef>
            </a:pPr>
            <a:endParaRPr lang="fr-FR" sz="400" b="1" dirty="0">
              <a:solidFill>
                <a:srgbClr val="4C3C90"/>
              </a:solidFill>
              <a:ea typeface="Calibri" panose="020F0502020204030204" pitchFamily="34" charset="0"/>
              <a:cs typeface="Times New Roman" panose="02020603050405020304" pitchFamily="18" charset="0"/>
            </a:endParaRPr>
          </a:p>
          <a:p>
            <a:pPr algn="ctr">
              <a:spcBef>
                <a:spcPts val="200"/>
              </a:spcBef>
            </a:pPr>
            <a:r>
              <a:rPr lang="fr-FR" sz="1050" b="1" dirty="0">
                <a:solidFill>
                  <a:srgbClr val="4C3C90"/>
                </a:solidFill>
                <a:ea typeface="Calibri" panose="020F0502020204030204" pitchFamily="34" charset="0"/>
                <a:cs typeface="Times New Roman" panose="02020603050405020304" pitchFamily="18" charset="0"/>
              </a:rPr>
              <a:t>Lieu</a:t>
            </a:r>
            <a:r>
              <a:rPr lang="fr-FR" sz="1050" dirty="0">
                <a:solidFill>
                  <a:srgbClr val="4C3C90"/>
                </a:solidFill>
                <a:ea typeface="Calibri" panose="020F0502020204030204" pitchFamily="34" charset="0"/>
                <a:cs typeface="Times New Roman" panose="02020603050405020304" pitchFamily="18" charset="0"/>
              </a:rPr>
              <a:t> : Centre de formation L’Atelier</a:t>
            </a:r>
          </a:p>
          <a:p>
            <a:pPr algn="ctr">
              <a:spcBef>
                <a:spcPts val="200"/>
              </a:spcBef>
            </a:pPr>
            <a:r>
              <a:rPr lang="fr-FR" sz="1050" dirty="0">
                <a:solidFill>
                  <a:srgbClr val="4C3C90"/>
                </a:solidFill>
                <a:ea typeface="Calibri" panose="020F0502020204030204" pitchFamily="34" charset="0"/>
                <a:cs typeface="Times New Roman" panose="02020603050405020304" pitchFamily="18" charset="0"/>
              </a:rPr>
              <a:t>Accessible par le TRAM A</a:t>
            </a:r>
          </a:p>
          <a:p>
            <a:pPr lvl="0" defTabSz="914400" eaLnBrk="0" fontAlgn="base" hangingPunct="0">
              <a:spcBef>
                <a:spcPct val="0"/>
              </a:spcBef>
              <a:spcAft>
                <a:spcPct val="0"/>
              </a:spcAft>
            </a:pPr>
            <a:endParaRPr lang="fr-FR" altLang="fr-FR" sz="1100" dirty="0">
              <a:solidFill>
                <a:srgbClr val="2B2D74"/>
              </a:solidFill>
            </a:endParaRPr>
          </a:p>
        </p:txBody>
      </p:sp>
      <p:sp>
        <p:nvSpPr>
          <p:cNvPr id="20" name="Text Box 17"/>
          <p:cNvSpPr txBox="1">
            <a:spLocks noChangeArrowheads="1"/>
          </p:cNvSpPr>
          <p:nvPr/>
        </p:nvSpPr>
        <p:spPr bwMode="auto">
          <a:xfrm>
            <a:off x="197764" y="1582721"/>
            <a:ext cx="3472689" cy="30131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algn="just"/>
            <a:r>
              <a:rPr lang="fr-FR" sz="1100" dirty="0">
                <a:solidFill>
                  <a:srgbClr val="4C3C90"/>
                </a:solidFill>
                <a:effectLst/>
                <a:ea typeface="Calibri" panose="020F0502020204030204" pitchFamily="34" charset="0"/>
                <a:cs typeface="Times New Roman" panose="02020603050405020304" pitchFamily="18" charset="0"/>
              </a:rPr>
              <a:t>Ce dispositif modulaire propose à chaque stagiaire un </a:t>
            </a:r>
            <a:r>
              <a:rPr lang="fr-FR" sz="1100" b="1" dirty="0">
                <a:solidFill>
                  <a:srgbClr val="4C3C90"/>
                </a:solidFill>
                <a:effectLst/>
                <a:ea typeface="Calibri" panose="020F0502020204030204" pitchFamily="34" charset="0"/>
                <a:cs typeface="Times New Roman" panose="02020603050405020304" pitchFamily="18" charset="0"/>
              </a:rPr>
              <a:t>parcours de formation individualisé </a:t>
            </a:r>
            <a:r>
              <a:rPr lang="fr-FR" sz="1100" dirty="0">
                <a:solidFill>
                  <a:srgbClr val="4C3C90"/>
                </a:solidFill>
                <a:effectLst/>
                <a:ea typeface="Calibri" panose="020F0502020204030204" pitchFamily="34" charset="0"/>
                <a:cs typeface="Times New Roman" panose="02020603050405020304" pitchFamily="18" charset="0"/>
              </a:rPr>
              <a:t>vers l'une des qualifications reconnues par la branche professionnelle de l'hôtellerie-restauration.</a:t>
            </a:r>
          </a:p>
          <a:p>
            <a:pPr algn="just"/>
            <a:r>
              <a:rPr lang="fr-FR" sz="1100" b="1"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La formation</a:t>
            </a:r>
            <a:r>
              <a:rPr lang="fr-FR" sz="1100"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fr-FR" sz="1100" b="1"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est structurée autour de différents blocs de compétences </a:t>
            </a:r>
            <a:r>
              <a:rPr lang="fr-FR" sz="1100"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pouvant être validés séparément et successivement jusqu’à l’obtention partielle ou intégrale de l’une des certifications de branche</a:t>
            </a:r>
            <a:r>
              <a:rPr lang="fr-FR" sz="1100" b="1" dirty="0">
                <a:solidFill>
                  <a:srgbClr val="4C3C90"/>
                </a:solidFill>
                <a:latin typeface="Franklin Gothic Book" panose="020B0503020102020204" pitchFamily="34" charset="0"/>
                <a:ea typeface="Calibri" panose="020F0502020204030204" pitchFamily="34" charset="0"/>
                <a:cs typeface="Times New Roman" panose="02020603050405020304" pitchFamily="18" charset="0"/>
              </a:rPr>
              <a:t> </a:t>
            </a:r>
            <a:r>
              <a:rPr lang="fr-FR" sz="1100" b="1" dirty="0">
                <a:solidFill>
                  <a:srgbClr val="4C3C90"/>
                </a:solidFill>
                <a:ea typeface="Calibri" panose="020F0502020204030204" pitchFamily="34" charset="0"/>
                <a:cs typeface="Times New Roman" panose="02020603050405020304" pitchFamily="18" charset="0"/>
              </a:rPr>
              <a:t>suivante:</a:t>
            </a:r>
            <a:endParaRPr lang="fr-FR" sz="1100" dirty="0">
              <a:solidFill>
                <a:srgbClr val="4C3C90"/>
              </a:solidFill>
              <a:effectLst/>
              <a:ea typeface="Calibri" panose="020F0502020204030204" pitchFamily="34" charset="0"/>
              <a:cs typeface="Times New Roman" panose="02020603050405020304" pitchFamily="18" charset="0"/>
            </a:endParaRPr>
          </a:p>
          <a:p>
            <a:pPr marL="92075" lvl="0" indent="-92075">
              <a:buFont typeface="Franklin Gothic Book" panose="020B0503020102020204" pitchFamily="34" charset="0"/>
              <a:buChar char="-"/>
              <a:tabLst>
                <a:tab pos="90170" algn="l"/>
              </a:tabLst>
            </a:pPr>
            <a:r>
              <a:rPr lang="fr-FR" sz="1100" b="1" i="1" dirty="0">
                <a:solidFill>
                  <a:srgbClr val="4C3C90"/>
                </a:solidFill>
                <a:latin typeface="+mj-lt"/>
                <a:ea typeface="Times" panose="02020603050405020304" pitchFamily="18" charset="0"/>
                <a:cs typeface="Arial" panose="020B0604020202020204" pitchFamily="34" charset="0"/>
              </a:rPr>
              <a:t>TFP</a:t>
            </a:r>
            <a:r>
              <a:rPr lang="fr-FR" sz="1100" b="1" i="1" dirty="0">
                <a:solidFill>
                  <a:srgbClr val="4C3C90"/>
                </a:solidFill>
                <a:effectLst/>
                <a:latin typeface="+mj-lt"/>
                <a:ea typeface="Times" panose="02020603050405020304" pitchFamily="18" charset="0"/>
                <a:cs typeface="Arial" panose="020B0604020202020204" pitchFamily="34" charset="0"/>
              </a:rPr>
              <a:t> Serveur  en restauration</a:t>
            </a:r>
            <a:endParaRPr lang="fr-FR" sz="1100" b="1" dirty="0">
              <a:solidFill>
                <a:srgbClr val="4C3C90"/>
              </a:solidFill>
              <a:effectLst/>
              <a:latin typeface="+mj-lt"/>
              <a:ea typeface="Times" panose="02020603050405020304" pitchFamily="18" charset="0"/>
              <a:cs typeface="Arial" panose="020B0604020202020204" pitchFamily="34" charset="0"/>
            </a:endParaRPr>
          </a:p>
          <a:p>
            <a:pPr marL="92075" lvl="0" indent="-92075">
              <a:buFont typeface="Franklin Gothic Book" panose="020B0503020102020204" pitchFamily="34" charset="0"/>
              <a:buChar char="-"/>
              <a:tabLst>
                <a:tab pos="90170" algn="l"/>
              </a:tabLst>
            </a:pPr>
            <a:r>
              <a:rPr lang="fr-FR" sz="1100" b="1" i="1" dirty="0">
                <a:solidFill>
                  <a:srgbClr val="4C3C90"/>
                </a:solidFill>
                <a:latin typeface="+mj-lt"/>
                <a:ea typeface="Times" panose="02020603050405020304" pitchFamily="18" charset="0"/>
                <a:cs typeface="Arial" panose="020B0604020202020204" pitchFamily="34" charset="0"/>
              </a:rPr>
              <a:t>TFP</a:t>
            </a:r>
            <a:r>
              <a:rPr lang="fr-FR" sz="1100" b="1" i="1" dirty="0">
                <a:solidFill>
                  <a:srgbClr val="4C3C90"/>
                </a:solidFill>
                <a:effectLst/>
                <a:latin typeface="+mj-lt"/>
                <a:ea typeface="Times" panose="02020603050405020304" pitchFamily="18" charset="0"/>
                <a:cs typeface="Arial" panose="020B0604020202020204" pitchFamily="34" charset="0"/>
              </a:rPr>
              <a:t> Barman </a:t>
            </a:r>
          </a:p>
          <a:p>
            <a:pPr marL="92075" lvl="0" indent="-92075">
              <a:buFont typeface="Franklin Gothic Book" panose="020B0503020102020204" pitchFamily="34" charset="0"/>
              <a:buChar char="-"/>
              <a:tabLst>
                <a:tab pos="90170" algn="l"/>
              </a:tabLst>
            </a:pPr>
            <a:r>
              <a:rPr lang="fr-FR" sz="1100" b="1" i="1" dirty="0">
                <a:solidFill>
                  <a:srgbClr val="4C3C90"/>
                </a:solidFill>
                <a:latin typeface="+mj-lt"/>
                <a:ea typeface="Times" panose="02020603050405020304" pitchFamily="18" charset="0"/>
                <a:cs typeface="Arial" panose="020B0604020202020204" pitchFamily="34" charset="0"/>
              </a:rPr>
              <a:t>TFP</a:t>
            </a:r>
            <a:r>
              <a:rPr lang="fr-FR" sz="1100" b="1" i="1" dirty="0">
                <a:solidFill>
                  <a:srgbClr val="4C3C90"/>
                </a:solidFill>
                <a:effectLst/>
                <a:latin typeface="+mj-lt"/>
                <a:ea typeface="Times" panose="02020603050405020304" pitchFamily="18" charset="0"/>
                <a:cs typeface="Arial" panose="020B0604020202020204" pitchFamily="34" charset="0"/>
              </a:rPr>
              <a:t> Commis de cuisine</a:t>
            </a:r>
            <a:endParaRPr lang="fr-FR" sz="1100" b="1" dirty="0">
              <a:solidFill>
                <a:srgbClr val="4C3C90"/>
              </a:solidFill>
              <a:effectLst/>
              <a:latin typeface="+mj-lt"/>
              <a:ea typeface="Times" panose="02020603050405020304" pitchFamily="18" charset="0"/>
              <a:cs typeface="Arial" panose="020B0604020202020204" pitchFamily="34" charset="0"/>
            </a:endParaRPr>
          </a:p>
          <a:p>
            <a:pPr marL="92075" lvl="0" indent="-92075">
              <a:buFont typeface="Franklin Gothic Book" panose="020B0503020102020204" pitchFamily="34" charset="0"/>
              <a:buChar char="-"/>
              <a:tabLst>
                <a:tab pos="90170" algn="l"/>
              </a:tabLst>
            </a:pPr>
            <a:r>
              <a:rPr lang="fr-FR" sz="1100" b="1" i="1" dirty="0">
                <a:solidFill>
                  <a:srgbClr val="4C3C90"/>
                </a:solidFill>
                <a:effectLst/>
                <a:latin typeface="+mj-lt"/>
                <a:ea typeface="Times" panose="02020603050405020304" pitchFamily="18" charset="0"/>
                <a:cs typeface="Arial" panose="020B0604020202020204" pitchFamily="34" charset="0"/>
              </a:rPr>
              <a:t>CQP Plongeur – Officier de cuisine</a:t>
            </a:r>
            <a:endParaRPr lang="fr-FR" sz="1100" b="1" dirty="0">
              <a:solidFill>
                <a:srgbClr val="4C3C90"/>
              </a:solidFill>
              <a:effectLst/>
              <a:latin typeface="+mj-lt"/>
              <a:ea typeface="Times" panose="02020603050405020304" pitchFamily="18" charset="0"/>
              <a:cs typeface="Arial" panose="020B0604020202020204" pitchFamily="34" charset="0"/>
            </a:endParaRPr>
          </a:p>
          <a:p>
            <a:pPr marL="92075" indent="-92075">
              <a:buFont typeface="Franklin Gothic Book" panose="020B0503020102020204" pitchFamily="34" charset="0"/>
              <a:buChar char="-"/>
              <a:tabLst>
                <a:tab pos="90170" algn="l"/>
              </a:tabLst>
            </a:pPr>
            <a:r>
              <a:rPr lang="fr-FR" sz="1100" b="1" i="1" dirty="0">
                <a:solidFill>
                  <a:srgbClr val="4C3C90"/>
                </a:solidFill>
                <a:effectLst/>
                <a:latin typeface="+mj-lt"/>
                <a:ea typeface="Times" panose="02020603050405020304" pitchFamily="18" charset="0"/>
                <a:cs typeface="Arial" panose="020B0604020202020204" pitchFamily="34" charset="0"/>
              </a:rPr>
              <a:t>CQP Agent de restauration</a:t>
            </a:r>
            <a:endParaRPr lang="fr-FR" sz="1100" b="1" dirty="0">
              <a:solidFill>
                <a:srgbClr val="4C3C90"/>
              </a:solidFill>
              <a:effectLst/>
              <a:latin typeface="+mj-lt"/>
              <a:ea typeface="Times" panose="02020603050405020304" pitchFamily="18" charset="0"/>
              <a:cs typeface="Arial" panose="020B0604020202020204" pitchFamily="34" charset="0"/>
            </a:endParaRPr>
          </a:p>
          <a:p>
            <a:pPr marL="92075" lvl="0" indent="-92075">
              <a:buFont typeface="Franklin Gothic Book" panose="020B0503020102020204" pitchFamily="34" charset="0"/>
              <a:buChar char="-"/>
              <a:tabLst>
                <a:tab pos="90170" algn="l"/>
              </a:tabLst>
            </a:pPr>
            <a:r>
              <a:rPr lang="fr-FR" sz="1100" b="1" i="1" dirty="0">
                <a:solidFill>
                  <a:srgbClr val="4C3C90"/>
                </a:solidFill>
                <a:effectLst/>
                <a:latin typeface="+mj-lt"/>
                <a:ea typeface="Times" panose="02020603050405020304" pitchFamily="18" charset="0"/>
                <a:cs typeface="Arial" panose="020B0604020202020204" pitchFamily="34" charset="0"/>
              </a:rPr>
              <a:t>CQP Employé technique de collectivité</a:t>
            </a:r>
          </a:p>
          <a:p>
            <a:pPr marL="92075" lvl="0" indent="-92075">
              <a:buFont typeface="Franklin Gothic Book" panose="020B0503020102020204" pitchFamily="34" charset="0"/>
              <a:buChar char="-"/>
              <a:tabLst>
                <a:tab pos="90170" algn="l"/>
              </a:tabLst>
            </a:pPr>
            <a:endParaRPr lang="fr-FR" sz="700" b="1" dirty="0">
              <a:solidFill>
                <a:srgbClr val="4C3C90"/>
              </a:solidFill>
              <a:latin typeface="+mj-lt"/>
              <a:ea typeface="Calibri" panose="020F0502020204030204" pitchFamily="34" charset="0"/>
              <a:cs typeface="Times New Roman" panose="02020603050405020304" pitchFamily="18" charset="0"/>
            </a:endParaRPr>
          </a:p>
          <a:p>
            <a:pPr algn="just"/>
            <a:endParaRPr lang="fr-FR" sz="300" b="1" dirty="0">
              <a:solidFill>
                <a:srgbClr val="4C3C90"/>
              </a:solidFill>
              <a:effectLst/>
              <a:ea typeface="Calibri" panose="020F0502020204030204" pitchFamily="34" charset="0"/>
              <a:cs typeface="Times New Roman" panose="02020603050405020304" pitchFamily="18" charset="0"/>
            </a:endParaRPr>
          </a:p>
          <a:p>
            <a:pPr algn="ctr"/>
            <a:r>
              <a:rPr lang="fr-FR" sz="1100" b="1" dirty="0">
                <a:solidFill>
                  <a:srgbClr val="4C3C90"/>
                </a:solidFill>
                <a:effectLst/>
                <a:ea typeface="Calibri" panose="020F0502020204030204" pitchFamily="34" charset="0"/>
                <a:cs typeface="Times New Roman" panose="02020603050405020304" pitchFamily="18" charset="0"/>
              </a:rPr>
              <a:t> Sorties visées : </a:t>
            </a:r>
          </a:p>
          <a:p>
            <a:pPr algn="ctr"/>
            <a:endParaRPr lang="fr-FR" sz="500" b="1" dirty="0">
              <a:solidFill>
                <a:srgbClr val="4C3C90"/>
              </a:solidFill>
              <a:effectLst/>
              <a:ea typeface="Calibri" panose="020F0502020204030204" pitchFamily="34" charset="0"/>
              <a:cs typeface="Times New Roman" panose="02020603050405020304" pitchFamily="18" charset="0"/>
            </a:endParaRPr>
          </a:p>
          <a:p>
            <a:pPr algn="ctr"/>
            <a:r>
              <a:rPr lang="fr-FR" sz="1100" dirty="0">
                <a:solidFill>
                  <a:srgbClr val="4C3C90"/>
                </a:solidFill>
                <a:effectLst/>
                <a:ea typeface="Calibri" panose="020F0502020204030204" pitchFamily="34" charset="0"/>
                <a:cs typeface="Times New Roman" panose="02020603050405020304" pitchFamily="18" charset="0"/>
              </a:rPr>
              <a:t>Obtention du diplôme et/ou retour à l’emploi.</a:t>
            </a:r>
          </a:p>
        </p:txBody>
      </p:sp>
      <p:sp>
        <p:nvSpPr>
          <p:cNvPr id="21" name="Text Box 17"/>
          <p:cNvSpPr txBox="1">
            <a:spLocks noChangeArrowheads="1"/>
          </p:cNvSpPr>
          <p:nvPr/>
        </p:nvSpPr>
        <p:spPr bwMode="auto">
          <a:xfrm>
            <a:off x="3838014" y="1516456"/>
            <a:ext cx="3765270" cy="32131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algn="ctr">
              <a:tabLst>
                <a:tab pos="3495675" algn="l"/>
              </a:tabLst>
            </a:pPr>
            <a:r>
              <a:rPr lang="fr-FR" sz="1000" b="1" u="sng" dirty="0">
                <a:solidFill>
                  <a:srgbClr val="4C3C90"/>
                </a:solidFill>
                <a:latin typeface="Franklin Gothic Book" panose="020B0503020102020204" pitchFamily="34" charset="0"/>
                <a:ea typeface="Calibri" panose="020F0502020204030204" pitchFamily="34" charset="0"/>
                <a:cs typeface="Times New Roman" panose="02020603050405020304" pitchFamily="18" charset="0"/>
              </a:rPr>
              <a:t>Contenu pédagogique</a:t>
            </a:r>
          </a:p>
          <a:p>
            <a:pPr algn="ctr">
              <a:tabLst>
                <a:tab pos="3495675" algn="l"/>
              </a:tabLst>
            </a:pPr>
            <a:endParaRPr lang="fr-FR" sz="300" b="1" u="sng"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tabLst>
                <a:tab pos="3495675" algn="l"/>
              </a:tabLst>
            </a:pPr>
            <a:r>
              <a:rPr lang="fr-FR" sz="1000" dirty="0">
                <a:solidFill>
                  <a:srgbClr val="4C3C90"/>
                </a:solidFill>
                <a:ea typeface="Calibri" panose="020F0502020204030204" pitchFamily="34" charset="0"/>
                <a:cs typeface="Times New Roman" panose="02020603050405020304" pitchFamily="18" charset="0"/>
              </a:rPr>
              <a:t>Les modules de formation seront proposés et inscrits dans un plan </a:t>
            </a:r>
          </a:p>
          <a:p>
            <a:pPr>
              <a:tabLst>
                <a:tab pos="3495675" algn="l"/>
              </a:tabLst>
            </a:pPr>
            <a:r>
              <a:rPr lang="fr-FR" sz="1000" dirty="0">
                <a:solidFill>
                  <a:srgbClr val="4C3C90"/>
                </a:solidFill>
                <a:ea typeface="Calibri" panose="020F0502020204030204" pitchFamily="34" charset="0"/>
                <a:cs typeface="Times New Roman" panose="02020603050405020304" pitchFamily="18" charset="0"/>
              </a:rPr>
              <a:t>de formation individualisé, qui sera coconstruit avec le stagiaire en </a:t>
            </a:r>
          </a:p>
          <a:p>
            <a:pPr>
              <a:tabLst>
                <a:tab pos="3495675" algn="l"/>
              </a:tabLst>
            </a:pPr>
            <a:r>
              <a:rPr lang="fr-FR" sz="1000" dirty="0">
                <a:solidFill>
                  <a:srgbClr val="4C3C90"/>
                </a:solidFill>
                <a:ea typeface="Calibri" panose="020F0502020204030204" pitchFamily="34" charset="0"/>
                <a:cs typeface="Times New Roman" panose="02020603050405020304" pitchFamily="18" charset="0"/>
              </a:rPr>
              <a:t>lien avec le métier et le parcours de qualification choisi.</a:t>
            </a:r>
          </a:p>
          <a:p>
            <a:pPr algn="ctr">
              <a:tabLst>
                <a:tab pos="3495675" algn="l"/>
              </a:tabLst>
            </a:pPr>
            <a:endParaRPr lang="fr-FR" sz="300" b="1"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58775" marR="201168" indent="-92075" fontAlgn="ctr">
              <a:buSzPts val="900"/>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Hygiène et sécurité – Certification Hygiène alimentaire et SST</a:t>
            </a:r>
          </a:p>
          <a:p>
            <a:pPr marL="358775" marR="201168" indent="-92075" fontAlgn="ctr">
              <a:buSzPts val="900"/>
              <a:buFont typeface="Wingdings" panose="05000000000000000000" pitchFamily="2" charset="2"/>
              <a:buChar char="§"/>
              <a:tabLst>
                <a:tab pos="358775" algn="l"/>
                <a:tab pos="3495675" algn="l"/>
              </a:tabLst>
            </a:pPr>
            <a:r>
              <a:rPr lang="fr-FR" sz="1000" i="1" dirty="0">
                <a:solidFill>
                  <a:srgbClr val="4C3C90"/>
                </a:solidFill>
                <a:ea typeface="Times" panose="02020603050405020304" pitchFamily="18" charset="0"/>
                <a:cs typeface="Arial" panose="020B0604020202020204" pitchFamily="34" charset="0"/>
              </a:rPr>
              <a:t>Réception et stockage</a:t>
            </a:r>
            <a:endParaRPr lang="fr-FR" sz="1000" b="0" i="1" u="none" strike="noStrike" kern="1200" dirty="0">
              <a:solidFill>
                <a:srgbClr val="4C3C90"/>
              </a:solidFill>
              <a:effectLst/>
              <a:ea typeface="Times" panose="02020603050405020304" pitchFamily="18" charset="0"/>
              <a:cs typeface="Arial" panose="020B0604020202020204" pitchFamily="34" charset="0"/>
            </a:endParaRPr>
          </a:p>
          <a:p>
            <a:pPr marL="358775" marR="201168" indent="-92075" fontAlgn="ctr">
              <a:buSzPts val="900"/>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Développement durable</a:t>
            </a:r>
          </a:p>
          <a:p>
            <a:pPr marL="358775" marR="201168" indent="-92075" fontAlgn="ctr">
              <a:buSzPts val="900"/>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Technique et recherche d’emploi –LORFOLIO GRAND EST</a:t>
            </a:r>
          </a:p>
          <a:p>
            <a:pPr marL="358775" marR="201168" indent="-92075" fontAlgn="ctr">
              <a:buSzPts val="900"/>
              <a:buFont typeface="Wingdings" panose="05000000000000000000" pitchFamily="2" charset="2"/>
              <a:buChar char="§"/>
              <a:tabLst>
                <a:tab pos="358775" algn="l"/>
                <a:tab pos="3495675" algn="l"/>
              </a:tabLst>
            </a:pPr>
            <a:r>
              <a:rPr lang="fr-FR" sz="1000" i="1" dirty="0">
                <a:solidFill>
                  <a:srgbClr val="4C3C90"/>
                </a:solidFill>
                <a:ea typeface="Times" panose="02020603050405020304" pitchFamily="18" charset="0"/>
                <a:cs typeface="Arial" panose="020B0604020202020204" pitchFamily="34" charset="0"/>
              </a:rPr>
              <a:t>Communication en français </a:t>
            </a:r>
          </a:p>
          <a:p>
            <a:pPr marL="358775" marR="201168" indent="-92075" fontAlgn="ctr">
              <a:buSzPts val="900"/>
              <a:buFont typeface="Wingdings" panose="05000000000000000000" pitchFamily="2" charset="2"/>
              <a:buChar char="§"/>
              <a:tabLst>
                <a:tab pos="358775" algn="l"/>
                <a:tab pos="3495675" algn="l"/>
              </a:tabLst>
            </a:pPr>
            <a:endParaRPr lang="fr-FR" sz="300" b="0" i="1" u="none" strike="noStrike" kern="1200" dirty="0">
              <a:solidFill>
                <a:srgbClr val="4C3C90"/>
              </a:solidFill>
              <a:effectLst/>
              <a:ea typeface="Times" panose="02020603050405020304" pitchFamily="18" charset="0"/>
              <a:cs typeface="Arial" panose="020B0604020202020204" pitchFamily="34" charset="0"/>
            </a:endParaRPr>
          </a:p>
          <a:p>
            <a:pPr marL="358775" marR="201168" indent="-266700" fontAlgn="ctr">
              <a:buSzPts val="900"/>
              <a:tabLst>
                <a:tab pos="358775" algn="l"/>
                <a:tab pos="3495675" algn="l"/>
              </a:tabLst>
            </a:pPr>
            <a:r>
              <a:rPr lang="fr-FR" sz="1000" b="1" i="1" u="none" strike="noStrike" kern="1200" dirty="0">
                <a:solidFill>
                  <a:srgbClr val="4C3C90"/>
                </a:solidFill>
                <a:effectLst/>
                <a:ea typeface="Times" panose="02020603050405020304" pitchFamily="18" charset="0"/>
                <a:cs typeface="Arial" panose="020B0604020202020204" pitchFamily="34" charset="0"/>
              </a:rPr>
              <a:t>Modules spécifiques service en salle et Bar</a:t>
            </a:r>
          </a:p>
          <a:p>
            <a:pPr marL="358775" marR="201168" indent="-92075" rtl="0" eaLnBrk="1" fontAlgn="ctr" latinLnBrk="0" hangingPunct="1">
              <a:spcBef>
                <a:spcPts val="0"/>
              </a:spcBef>
              <a:buClrTx/>
              <a:buSzPts val="900"/>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Accueil et communication </a:t>
            </a:r>
          </a:p>
          <a:p>
            <a:pPr marL="358775" marR="201168" indent="-92075" rtl="0" eaLnBrk="1" fontAlgn="ctr" latinLnBrk="0" hangingPunct="1">
              <a:spcBef>
                <a:spcPts val="0"/>
              </a:spcBef>
              <a:buClrTx/>
              <a:buSzPts val="900"/>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Réaliser un service en salle </a:t>
            </a:r>
          </a:p>
          <a:p>
            <a:pPr marL="358775" marR="201168" indent="-92075" rtl="0" eaLnBrk="1" fontAlgn="t" latinLnBrk="0" hangingPunct="1">
              <a:spcBef>
                <a:spcPts val="0"/>
              </a:spcBef>
              <a:buFont typeface="Arial" panose="020B0604020202020204" pitchFamily="34" charset="0"/>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Traiter une réclamation client </a:t>
            </a:r>
            <a:endParaRPr lang="fr-FR" sz="1000" b="0" i="0" u="none" strike="noStrike" dirty="0">
              <a:solidFill>
                <a:srgbClr val="4C3C90"/>
              </a:solidFill>
              <a:effectLst/>
            </a:endParaRPr>
          </a:p>
          <a:p>
            <a:pPr marL="358775" marR="201168" indent="-92075" rtl="0" eaLnBrk="1" fontAlgn="t" latinLnBrk="0" hangingPunct="1">
              <a:spcBef>
                <a:spcPts val="0"/>
              </a:spcBef>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Facturation et encaissement </a:t>
            </a:r>
            <a:endParaRPr lang="fr-FR" sz="1000" b="0" i="0" u="none" strike="noStrike" dirty="0">
              <a:solidFill>
                <a:srgbClr val="4C3C90"/>
              </a:solidFill>
              <a:effectLst/>
            </a:endParaRPr>
          </a:p>
          <a:p>
            <a:pPr marL="358775" marR="201168" indent="-92075" fontAlgn="ctr">
              <a:buSzPts val="900"/>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Créer et réaliser des cocktails </a:t>
            </a:r>
            <a:endParaRPr lang="fr-FR" sz="1000" i="1" dirty="0">
              <a:solidFill>
                <a:srgbClr val="4C3C90"/>
              </a:solidFill>
              <a:ea typeface="Times" panose="02020603050405020304" pitchFamily="18" charset="0"/>
              <a:cs typeface="Arial" panose="020B0604020202020204" pitchFamily="34" charset="0"/>
            </a:endParaRPr>
          </a:p>
          <a:p>
            <a:pPr marL="358775" marR="201168" indent="-92075" rtl="0" eaLnBrk="1" fontAlgn="ctr" latinLnBrk="0" hangingPunct="1">
              <a:spcBef>
                <a:spcPts val="0"/>
              </a:spcBef>
              <a:buClrTx/>
              <a:buSzPts val="900"/>
              <a:buFont typeface="Wingdings" panose="05000000000000000000" pitchFamily="2" charset="2"/>
              <a:buChar char="§"/>
              <a:tabLst>
                <a:tab pos="358775"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Utiliser une langue étrangère - niveau A2</a:t>
            </a:r>
          </a:p>
          <a:p>
            <a:pPr marL="358775" marR="201168" indent="-92075" rtl="0" eaLnBrk="1" fontAlgn="ctr" latinLnBrk="0" hangingPunct="1">
              <a:spcBef>
                <a:spcPts val="0"/>
              </a:spcBef>
              <a:buClrTx/>
              <a:buSzPts val="900"/>
              <a:buFont typeface="Wingdings" panose="05000000000000000000" pitchFamily="2" charset="2"/>
              <a:buChar char="§"/>
              <a:tabLst>
                <a:tab pos="358775" algn="l"/>
                <a:tab pos="3495675" algn="l"/>
              </a:tabLst>
            </a:pPr>
            <a:endParaRPr lang="fr-FR" sz="500" b="0" i="1" u="none" strike="noStrike" kern="1200" dirty="0">
              <a:solidFill>
                <a:srgbClr val="4C3C90"/>
              </a:solidFill>
              <a:effectLst/>
              <a:ea typeface="Times" panose="02020603050405020304" pitchFamily="18" charset="0"/>
              <a:cs typeface="Arial" panose="020B0604020202020204" pitchFamily="34" charset="0"/>
            </a:endParaRPr>
          </a:p>
          <a:p>
            <a:pPr marL="358775" marR="201168" indent="-266700" rtl="0" eaLnBrk="1" fontAlgn="ctr" latinLnBrk="0" hangingPunct="1">
              <a:spcBef>
                <a:spcPts val="0"/>
              </a:spcBef>
              <a:buClrTx/>
              <a:buSzPts val="900"/>
              <a:tabLst>
                <a:tab pos="358775" algn="l"/>
                <a:tab pos="3495675" algn="l"/>
              </a:tabLst>
            </a:pPr>
            <a:r>
              <a:rPr lang="fr-FR" sz="1000" b="1" i="1" dirty="0">
                <a:solidFill>
                  <a:srgbClr val="4C3C90"/>
                </a:solidFill>
                <a:cs typeface="Arial" panose="020B0604020202020204" pitchFamily="34" charset="0"/>
              </a:rPr>
              <a:t>Modules spécifiques cuisine</a:t>
            </a:r>
          </a:p>
          <a:p>
            <a:pPr marL="358775" marR="201168" indent="-92075" rtl="0" eaLnBrk="1" fontAlgn="ctr" latinLnBrk="0" hangingPunct="1">
              <a:spcBef>
                <a:spcPts val="0"/>
              </a:spcBef>
              <a:buClrTx/>
              <a:buSzPts val="900"/>
              <a:buFont typeface="Arial" panose="020B0604020202020204" pitchFamily="34" charset="0"/>
              <a:buChar char="•"/>
              <a:tabLst>
                <a:tab pos="358775" algn="l"/>
                <a:tab pos="3495675" algn="l"/>
              </a:tabLst>
            </a:pPr>
            <a:r>
              <a:rPr lang="fr-FR" sz="1000" i="1" u="none" strike="noStrike" dirty="0">
                <a:solidFill>
                  <a:srgbClr val="4C3C90"/>
                </a:solidFill>
                <a:effectLst/>
                <a:cs typeface="Arial" panose="020B0604020202020204" pitchFamily="34" charset="0"/>
              </a:rPr>
              <a:t>Préparation culinaires </a:t>
            </a:r>
            <a:r>
              <a:rPr lang="fr-FR" sz="1000" i="1" dirty="0">
                <a:solidFill>
                  <a:srgbClr val="4C3C90"/>
                </a:solidFill>
                <a:cs typeface="Arial" panose="020B0604020202020204" pitchFamily="34" charset="0"/>
              </a:rPr>
              <a:t> froides et chaudes</a:t>
            </a:r>
          </a:p>
          <a:p>
            <a:pPr marL="358775" marR="201168" indent="-92075" rtl="0" eaLnBrk="1" fontAlgn="ctr" latinLnBrk="0" hangingPunct="1">
              <a:spcBef>
                <a:spcPts val="0"/>
              </a:spcBef>
              <a:buClrTx/>
              <a:buSzPts val="900"/>
              <a:buFont typeface="Arial" panose="020B0604020202020204" pitchFamily="34" charset="0"/>
              <a:buChar char="•"/>
              <a:tabLst>
                <a:tab pos="358775" algn="l"/>
                <a:tab pos="3495675" algn="l"/>
              </a:tabLst>
            </a:pPr>
            <a:r>
              <a:rPr lang="fr-FR" sz="1000" i="1" u="none" strike="noStrike" dirty="0">
                <a:solidFill>
                  <a:srgbClr val="4C3C90"/>
                </a:solidFill>
                <a:effectLst/>
                <a:cs typeface="Arial" panose="020B0604020202020204" pitchFamily="34" charset="0"/>
              </a:rPr>
              <a:t>Pâtisserie</a:t>
            </a:r>
            <a:endParaRPr lang="fr-FR" sz="1000" dirty="0">
              <a:solidFill>
                <a:srgbClr val="4C3C90"/>
              </a:solidFill>
              <a:ea typeface="Calibri" panose="020F0502020204030204" pitchFamily="34" charset="0"/>
              <a:cs typeface="Times New Roman" panose="02020603050405020304" pitchFamily="18" charset="0"/>
            </a:endParaRPr>
          </a:p>
        </p:txBody>
      </p:sp>
      <p:sp>
        <p:nvSpPr>
          <p:cNvPr id="22" name="Text Box 17"/>
          <p:cNvSpPr txBox="1">
            <a:spLocks noChangeArrowheads="1"/>
          </p:cNvSpPr>
          <p:nvPr/>
        </p:nvSpPr>
        <p:spPr bwMode="auto">
          <a:xfrm>
            <a:off x="128277" y="6180502"/>
            <a:ext cx="3350155" cy="23206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2B2D74"/>
              </a:solidFill>
              <a:effectLst/>
            </a:endParaRPr>
          </a:p>
          <a:p>
            <a:pPr marL="174625" lvl="0" indent="-174625" algn="just">
              <a:buSzPts val="1200"/>
              <a:buFont typeface="Wingdings" panose="05000000000000000000" pitchFamily="2" charset="2"/>
              <a:buChar char=""/>
              <a:tabLst>
                <a:tab pos="180340" algn="l"/>
              </a:tabLst>
            </a:pPr>
            <a:r>
              <a:rPr lang="fr-FR" sz="1100" b="1" dirty="0">
                <a:solidFill>
                  <a:srgbClr val="4C3C90"/>
                </a:solidFill>
                <a:effectLst/>
                <a:ea typeface="Calibri" panose="020F0502020204030204" pitchFamily="34" charset="0"/>
                <a:cs typeface="Times New Roman" panose="02020603050405020304" pitchFamily="18" charset="0"/>
              </a:rPr>
              <a:t>Demandeur d’emploi inscrit à pôle emploi, Mission locale ou CAP Emploi</a:t>
            </a:r>
            <a:r>
              <a:rPr lang="fr-FR" sz="1100" dirty="0">
                <a:solidFill>
                  <a:srgbClr val="4C3C90"/>
                </a:solidFill>
                <a:effectLst/>
                <a:ea typeface="Calibri" panose="020F0502020204030204" pitchFamily="34" charset="0"/>
                <a:cs typeface="Times New Roman" panose="02020603050405020304" pitchFamily="18" charset="0"/>
              </a:rPr>
              <a:t> motivé à suivre la formation dans sa totalité.</a:t>
            </a:r>
          </a:p>
          <a:p>
            <a:pPr marL="174625" lvl="0" indent="-174625" algn="just">
              <a:buSzPts val="1200"/>
              <a:buFont typeface="Wingdings" panose="05000000000000000000" pitchFamily="2" charset="2"/>
              <a:buChar char=""/>
              <a:tabLst>
                <a:tab pos="180340" algn="l"/>
              </a:tabLst>
            </a:pPr>
            <a:r>
              <a:rPr lang="fr-FR" sz="1100" b="1" dirty="0">
                <a:solidFill>
                  <a:srgbClr val="4C3C90"/>
                </a:solidFill>
                <a:effectLst/>
                <a:ea typeface="Calibri" panose="020F0502020204030204" pitchFamily="34" charset="0"/>
                <a:cs typeface="Times New Roman" panose="02020603050405020304" pitchFamily="18" charset="0"/>
              </a:rPr>
              <a:t>Formation accessible aux personnes en situation de handicap</a:t>
            </a:r>
            <a:endParaRPr lang="fr-FR" sz="1100" dirty="0">
              <a:solidFill>
                <a:srgbClr val="4C3C90"/>
              </a:solidFill>
              <a:effectLst/>
              <a:ea typeface="Calibri" panose="020F0502020204030204" pitchFamily="34" charset="0"/>
              <a:cs typeface="Times New Roman" panose="02020603050405020304" pitchFamily="18" charset="0"/>
            </a:endParaRPr>
          </a:p>
          <a:p>
            <a:pPr marL="174625" lvl="0" indent="-174625" algn="just">
              <a:buSzPts val="1200"/>
              <a:buFont typeface="Wingdings" panose="05000000000000000000" pitchFamily="2" charset="2"/>
              <a:buChar char=""/>
              <a:tabLst>
                <a:tab pos="180340" algn="l"/>
              </a:tabLst>
            </a:pPr>
            <a:r>
              <a:rPr lang="fr-FR" sz="1100" b="1" dirty="0">
                <a:solidFill>
                  <a:srgbClr val="4C3C90"/>
                </a:solidFill>
                <a:effectLst/>
                <a:ea typeface="Calibri" panose="020F0502020204030204" pitchFamily="34" charset="0"/>
                <a:cs typeface="Times New Roman" panose="02020603050405020304" pitchFamily="18" charset="0"/>
              </a:rPr>
              <a:t>Statut : Stagiaire de la formation professionnelle</a:t>
            </a:r>
          </a:p>
          <a:p>
            <a:pPr marL="174625" lvl="0" indent="-174625" algn="just">
              <a:buSzPts val="1200"/>
              <a:buFont typeface="Wingdings" panose="05000000000000000000" pitchFamily="2" charset="2"/>
              <a:buChar char=""/>
              <a:tabLst>
                <a:tab pos="180340" algn="l"/>
              </a:tabLst>
            </a:pPr>
            <a:r>
              <a:rPr lang="fr-FR" sz="1100" dirty="0">
                <a:solidFill>
                  <a:srgbClr val="4C3C90"/>
                </a:solidFill>
                <a:effectLst/>
                <a:ea typeface="Calibri" panose="020F0502020204030204" pitchFamily="34" charset="0"/>
                <a:cs typeface="Times New Roman" panose="02020603050405020304" pitchFamily="18" charset="0"/>
              </a:rPr>
              <a:t>Action agrée au titre de la rémunération </a:t>
            </a:r>
          </a:p>
          <a:p>
            <a:pPr marL="174625" lvl="0" indent="-174625" algn="just">
              <a:buSzPts val="1200"/>
              <a:tabLst>
                <a:tab pos="180340" algn="l"/>
              </a:tabLst>
            </a:pPr>
            <a:r>
              <a:rPr lang="fr-FR" sz="1100" dirty="0">
                <a:solidFill>
                  <a:srgbClr val="4C3C90"/>
                </a:solidFill>
                <a:effectLst/>
                <a:ea typeface="Calibri" panose="020F0502020204030204" pitchFamily="34" charset="0"/>
                <a:cs typeface="Times New Roman" panose="02020603050405020304" pitchFamily="18" charset="0"/>
              </a:rPr>
              <a:t>      (ARE ou </a:t>
            </a:r>
            <a:r>
              <a:rPr lang="fr-FR" sz="1100" dirty="0">
                <a:solidFill>
                  <a:srgbClr val="4C3C90"/>
                </a:solidFill>
                <a:ea typeface="Calibri" panose="020F0502020204030204" pitchFamily="34" charset="0"/>
                <a:cs typeface="Times New Roman" panose="02020603050405020304" pitchFamily="18" charset="0"/>
              </a:rPr>
              <a:t>ASP</a:t>
            </a:r>
            <a:r>
              <a:rPr lang="fr-FR" sz="1100" dirty="0">
                <a:solidFill>
                  <a:srgbClr val="4C3C90"/>
                </a:solidFill>
                <a:effectLst/>
                <a:ea typeface="Calibri" panose="020F0502020204030204" pitchFamily="34" charset="0"/>
                <a:cs typeface="Times New Roman" panose="02020603050405020304" pitchFamily="18" charset="0"/>
              </a:rPr>
              <a:t>) et de la protection</a:t>
            </a:r>
            <a:r>
              <a:rPr lang="fr-FR" sz="1100" dirty="0">
                <a:solidFill>
                  <a:srgbClr val="4C3C90"/>
                </a:solidFill>
                <a:ea typeface="Calibri" panose="020F0502020204030204" pitchFamily="34" charset="0"/>
                <a:cs typeface="Times New Roman" panose="02020603050405020304" pitchFamily="18" charset="0"/>
              </a:rPr>
              <a:t> </a:t>
            </a:r>
            <a:r>
              <a:rPr lang="fr-FR" sz="1100" dirty="0">
                <a:solidFill>
                  <a:srgbClr val="4C3C90"/>
                </a:solidFill>
                <a:effectLst/>
                <a:ea typeface="Calibri" panose="020F0502020204030204" pitchFamily="34" charset="0"/>
                <a:cs typeface="Times New Roman" panose="02020603050405020304" pitchFamily="18" charset="0"/>
              </a:rPr>
              <a:t>sociale.</a:t>
            </a:r>
          </a:p>
          <a:p>
            <a:pPr marL="174625" indent="-174625" algn="just">
              <a:buSzPts val="1200"/>
              <a:buFont typeface="Wingdings" panose="05000000000000000000" pitchFamily="2" charset="2"/>
              <a:buChar char="F"/>
              <a:tabLst>
                <a:tab pos="180340" algn="l"/>
              </a:tabLst>
            </a:pPr>
            <a:r>
              <a:rPr lang="fr-FR" sz="1100" dirty="0">
                <a:solidFill>
                  <a:srgbClr val="4C3C90"/>
                </a:solidFill>
                <a:effectLst/>
                <a:ea typeface="Times New Roman" panose="02020603050405020304" pitchFamily="18" charset="0"/>
                <a:cs typeface="Arial" panose="020B0604020202020204" pitchFamily="34" charset="0"/>
              </a:rPr>
              <a:t>Conformément à la législation, le métier de </a:t>
            </a:r>
            <a:r>
              <a:rPr lang="fr-FR" sz="1100" dirty="0">
                <a:solidFill>
                  <a:srgbClr val="4C3C90"/>
                </a:solidFill>
                <a:ea typeface="Times New Roman" panose="02020603050405020304" pitchFamily="18" charset="0"/>
                <a:cs typeface="Arial" panose="020B0604020202020204" pitchFamily="34" charset="0"/>
              </a:rPr>
              <a:t>barman dans les bars de nuit et discothèques n’est pas accessible aux mineurs.</a:t>
            </a:r>
            <a:endParaRPr lang="fr-FR" sz="1100" dirty="0">
              <a:solidFill>
                <a:srgbClr val="4C3C90"/>
              </a:solidFill>
              <a:effectLst/>
              <a:ea typeface="Calibri" panose="020F0502020204030204" pitchFamily="34" charset="0"/>
              <a:cs typeface="Times New Roman" panose="02020603050405020304" pitchFamily="18" charset="0"/>
            </a:endParaRPr>
          </a:p>
          <a:p>
            <a:pPr lvl="0" algn="just">
              <a:buSzPts val="1200"/>
              <a:tabLst>
                <a:tab pos="180340" algn="l"/>
              </a:tabLst>
            </a:pPr>
            <a:endParaRPr lang="fr-FR" sz="1100" dirty="0">
              <a:solidFill>
                <a:srgbClr val="4C3C90"/>
              </a:solidFill>
              <a:effectLst/>
              <a:ea typeface="Calibri" panose="020F0502020204030204" pitchFamily="34" charset="0"/>
              <a:cs typeface="Times New Roman" panose="02020603050405020304" pitchFamily="18" charset="0"/>
            </a:endParaRPr>
          </a:p>
        </p:txBody>
      </p:sp>
      <p:sp>
        <p:nvSpPr>
          <p:cNvPr id="12" name="Rectangle 11"/>
          <p:cNvSpPr/>
          <p:nvPr/>
        </p:nvSpPr>
        <p:spPr>
          <a:xfrm>
            <a:off x="92802" y="8267286"/>
            <a:ext cx="3492681" cy="411257"/>
          </a:xfrm>
          <a:prstGeom prst="rect">
            <a:avLst/>
          </a:prstGeom>
        </p:spPr>
        <p:txBody>
          <a:bodyPr wrap="square" lIns="36000" tIns="36000" rIns="36000" bIns="36000">
            <a:spAutoFit/>
          </a:bodyPr>
          <a:lstStyle/>
          <a:p>
            <a:r>
              <a:rPr lang="fr-FR" sz="1100" dirty="0">
                <a:solidFill>
                  <a:srgbClr val="2B2D74"/>
                </a:solidFill>
                <a:latin typeface="Calibri" panose="020F0502020204030204" pitchFamily="34" charset="0"/>
                <a:ea typeface="Calibri" panose="020F0502020204030204" pitchFamily="34" charset="0"/>
              </a:rPr>
              <a:t>N.B. : pour les demandeurs d’emploi les frais pédagogiques sont entièrement pris en charge par la Région Grand Est.</a:t>
            </a:r>
            <a:endParaRPr lang="fr-FR" sz="1100" dirty="0">
              <a:solidFill>
                <a:srgbClr val="2B2D74"/>
              </a:solidFill>
            </a:endParaRPr>
          </a:p>
        </p:txBody>
      </p:sp>
      <p:sp>
        <p:nvSpPr>
          <p:cNvPr id="39" name="Text Box 11"/>
          <p:cNvSpPr txBox="1">
            <a:spLocks noChangeArrowheads="1"/>
          </p:cNvSpPr>
          <p:nvPr/>
        </p:nvSpPr>
        <p:spPr bwMode="auto">
          <a:xfrm>
            <a:off x="4270053" y="4921430"/>
            <a:ext cx="2400300" cy="317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b="1" dirty="0">
                <a:solidFill>
                  <a:srgbClr val="2B2D74"/>
                </a:solidFill>
                <a:latin typeface="Tahoma" panose="020B0604030504040204" pitchFamily="34" charset="0"/>
                <a:ea typeface="Tahoma" panose="020B0604030504040204" pitchFamily="34" charset="0"/>
                <a:cs typeface="Tahoma" panose="020B0604030504040204" pitchFamily="34" charset="0"/>
              </a:rPr>
              <a:t>BON À SAVOIR</a:t>
            </a:r>
            <a:endParaRPr kumimoji="0" lang="fr-FR" altLang="fr-FR" sz="1400" b="0" i="0" u="none" strike="noStrike" cap="none" normalizeH="0" baseline="0" dirty="0">
              <a:ln>
                <a:noFill/>
              </a:ln>
              <a:solidFill>
                <a:srgbClr val="2B2D74"/>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 name="Image 29"/>
          <p:cNvPicPr>
            <a:picLocks noChangeAspect="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6440"/>
                    </a14:imgEffect>
                    <a14:imgEffect>
                      <a14:brightnessContrast contrast="40000"/>
                    </a14:imgEffect>
                  </a14:imgLayer>
                </a14:imgProps>
              </a:ext>
              <a:ext uri="{28A0092B-C50C-407E-A947-70E740481C1C}">
                <a14:useLocalDpi xmlns:a14="http://schemas.microsoft.com/office/drawing/2010/main" val="0"/>
              </a:ext>
            </a:extLst>
          </a:blip>
          <a:srcRect l="23492" t="23199" r="24688" b="23356"/>
          <a:stretch/>
        </p:blipFill>
        <p:spPr>
          <a:xfrm>
            <a:off x="298120" y="8880873"/>
            <a:ext cx="933485" cy="962734"/>
          </a:xfrm>
          <a:prstGeom prst="rect">
            <a:avLst/>
          </a:prstGeom>
        </p:spPr>
      </p:pic>
      <p:grpSp>
        <p:nvGrpSpPr>
          <p:cNvPr id="17" name="Groupe 16"/>
          <p:cNvGrpSpPr/>
          <p:nvPr/>
        </p:nvGrpSpPr>
        <p:grpSpPr>
          <a:xfrm>
            <a:off x="926295" y="1178742"/>
            <a:ext cx="1616586" cy="323079"/>
            <a:chOff x="403291" y="1726570"/>
            <a:chExt cx="1616586" cy="323079"/>
          </a:xfrm>
        </p:grpSpPr>
        <p:sp>
          <p:nvSpPr>
            <p:cNvPr id="3" name="Rectangle 2"/>
            <p:cNvSpPr/>
            <p:nvPr/>
          </p:nvSpPr>
          <p:spPr>
            <a:xfrm>
              <a:off x="420073" y="1732149"/>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91" y="1726570"/>
              <a:ext cx="317433" cy="317433"/>
            </a:xfrm>
            <a:prstGeom prst="rect">
              <a:avLst/>
            </a:prstGeom>
          </p:spPr>
        </p:pic>
        <p:sp>
          <p:nvSpPr>
            <p:cNvPr id="4" name="Text Box 7"/>
            <p:cNvSpPr txBox="1">
              <a:spLocks noChangeArrowheads="1"/>
            </p:cNvSpPr>
            <p:nvPr/>
          </p:nvSpPr>
          <p:spPr bwMode="auto">
            <a:xfrm>
              <a:off x="671295" y="1756285"/>
              <a:ext cx="1280928" cy="289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C’EST QUOI ?</a:t>
              </a:r>
              <a:endParaRPr kumimoji="0" lang="fr-FR" altLang="fr-FR"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e 15"/>
          <p:cNvGrpSpPr/>
          <p:nvPr/>
        </p:nvGrpSpPr>
        <p:grpSpPr>
          <a:xfrm>
            <a:off x="4500030" y="1176899"/>
            <a:ext cx="2151924" cy="343770"/>
            <a:chOff x="3992033" y="1732203"/>
            <a:chExt cx="2151924" cy="343770"/>
          </a:xfrm>
        </p:grpSpPr>
        <p:sp>
          <p:nvSpPr>
            <p:cNvPr id="32" name="Rectangle 31"/>
            <p:cNvSpPr/>
            <p:nvPr/>
          </p:nvSpPr>
          <p:spPr>
            <a:xfrm>
              <a:off x="3992033" y="1758473"/>
              <a:ext cx="215192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 Box 11"/>
            <p:cNvSpPr txBox="1">
              <a:spLocks noChangeArrowheads="1"/>
            </p:cNvSpPr>
            <p:nvPr/>
          </p:nvSpPr>
          <p:spPr bwMode="auto">
            <a:xfrm>
              <a:off x="4464773" y="1759770"/>
              <a:ext cx="1652825" cy="289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QUEL CONTENU ?</a:t>
              </a:r>
              <a:endParaRPr kumimoji="0" lang="fr-FR" altLang="fr-FR"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8552" y="1732203"/>
              <a:ext cx="289983" cy="289983"/>
            </a:xfrm>
            <a:prstGeom prst="rect">
              <a:avLst/>
            </a:prstGeom>
          </p:spPr>
        </p:pic>
      </p:grpSp>
      <p:grpSp>
        <p:nvGrpSpPr>
          <p:cNvPr id="18" name="Groupe 17"/>
          <p:cNvGrpSpPr/>
          <p:nvPr/>
        </p:nvGrpSpPr>
        <p:grpSpPr>
          <a:xfrm>
            <a:off x="223638" y="5984500"/>
            <a:ext cx="1599804" cy="326129"/>
            <a:chOff x="420073" y="4591796"/>
            <a:chExt cx="1599804" cy="326129"/>
          </a:xfrm>
        </p:grpSpPr>
        <p:sp>
          <p:nvSpPr>
            <p:cNvPr id="34" name="Rectangle 33"/>
            <p:cNvSpPr/>
            <p:nvPr/>
          </p:nvSpPr>
          <p:spPr>
            <a:xfrm>
              <a:off x="420073" y="4591796"/>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 Box 9"/>
            <p:cNvSpPr txBox="1">
              <a:spLocks noChangeArrowheads="1"/>
            </p:cNvSpPr>
            <p:nvPr/>
          </p:nvSpPr>
          <p:spPr bwMode="auto">
            <a:xfrm>
              <a:off x="769747" y="4607070"/>
              <a:ext cx="1210396" cy="289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POUR QUI  ?</a:t>
              </a:r>
            </a:p>
          </p:txBody>
        </p:sp>
        <p:pic>
          <p:nvPicPr>
            <p:cNvPr id="25" name="Imag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952" y="4608667"/>
              <a:ext cx="309258" cy="309258"/>
            </a:xfrm>
            <a:prstGeom prst="rect">
              <a:avLst/>
            </a:prstGeom>
          </p:spPr>
        </p:pic>
      </p:grpSp>
      <p:pic>
        <p:nvPicPr>
          <p:cNvPr id="27" name="Image 2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61645" y="4853816"/>
            <a:ext cx="531506" cy="531506"/>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1396" y="8804741"/>
            <a:ext cx="1436961" cy="807555"/>
          </a:xfrm>
          <a:prstGeom prst="rect">
            <a:avLst/>
          </a:prstGeom>
        </p:spPr>
      </p:pic>
      <p:grpSp>
        <p:nvGrpSpPr>
          <p:cNvPr id="9" name="Groupe 8"/>
          <p:cNvGrpSpPr/>
          <p:nvPr/>
        </p:nvGrpSpPr>
        <p:grpSpPr>
          <a:xfrm>
            <a:off x="311392" y="9880326"/>
            <a:ext cx="6936890" cy="673847"/>
            <a:chOff x="343479" y="9880326"/>
            <a:chExt cx="6936890" cy="673847"/>
          </a:xfrm>
        </p:grpSpPr>
        <p:pic>
          <p:nvPicPr>
            <p:cNvPr id="2064" name="Picture 16" descr="Logo RGE RV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5644" y="10044551"/>
              <a:ext cx="1074725" cy="360000"/>
            </a:xfrm>
            <a:prstGeom prst="rect">
              <a:avLst/>
            </a:prstGeom>
            <a:noFill/>
            <a:ln>
              <a:noFill/>
            </a:ln>
            <a:effectLst/>
            <a:extLst>
              <a:ext uri="{909E8E84-426E-40DD-AFC4-6F175D3DCCD1}">
                <a14:hiddenFill xmlns:a14="http://schemas.microsoft.com/office/drawing/2010/main">
                  <a:solidFill>
                    <a:srgbClr val="FDC82F"/>
                  </a:solidFill>
                </a14:hiddenFill>
              </a:ext>
              <a:ext uri="{91240B29-F687-4F45-9708-019B960494DF}">
                <a14:hiddenLine xmlns:a14="http://schemas.microsoft.com/office/drawing/2010/main" w="25400" algn="ctr">
                  <a:solidFill>
                    <a:srgbClr val="2B2D74"/>
                  </a:solidFill>
                  <a:miter lim="800000"/>
                  <a:headEnd/>
                  <a:tailEnd/>
                </a14:hiddenLine>
              </a:ext>
              <a:ext uri="{AF507438-7753-43E0-B8FC-AC1667EBCBE1}">
                <a14:hiddenEffects xmlns:a14="http://schemas.microsoft.com/office/drawing/2010/main">
                  <a:effectLst>
                    <a:outerShdw dist="35921" dir="2700000" algn="ctr" rotWithShape="0">
                      <a:srgbClr val="2B2D74"/>
                    </a:outerShdw>
                  </a:effectLst>
                </a14:hiddenEffects>
              </a:ext>
            </a:extLst>
          </p:spPr>
        </p:pic>
        <p:pic>
          <p:nvPicPr>
            <p:cNvPr id="26" name="Picture 2" descr="collectivité Alsac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2965" y="10037600"/>
              <a:ext cx="1094794" cy="3507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8" name="Picture 4" descr="cap emploi 68 6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8492" y="9880326"/>
              <a:ext cx="675478" cy="6738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5" descr="LOGO_MISSION LOCALE_HORIZONTAL"/>
            <p:cNvPicPr>
              <a:picLocks noChangeAspect="1" noChangeArrowheads="1"/>
            </p:cNvPicPr>
            <p:nvPr/>
          </p:nvPicPr>
          <p:blipFill>
            <a:blip r:embed="rId12" cstate="print">
              <a:extLst>
                <a:ext uri="{28A0092B-C50C-407E-A947-70E740481C1C}">
                  <a14:useLocalDpi xmlns:a14="http://schemas.microsoft.com/office/drawing/2010/main" val="0"/>
                </a:ext>
              </a:extLst>
            </a:blip>
            <a:srcRect r="4524"/>
            <a:stretch>
              <a:fillRect/>
            </a:stretch>
          </p:blipFill>
          <p:spPr bwMode="auto">
            <a:xfrm>
              <a:off x="2512340" y="9929513"/>
              <a:ext cx="1136041" cy="55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3" name="Imag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411" y="9957776"/>
              <a:ext cx="1544683" cy="512820"/>
            </a:xfrm>
            <a:prstGeom prst="rect">
              <a:avLst/>
            </a:prstGeom>
          </p:spPr>
        </p:pic>
        <p:pic>
          <p:nvPicPr>
            <p:cNvPr id="35" name="Imag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3479" y="9954070"/>
              <a:ext cx="608753" cy="554400"/>
            </a:xfrm>
            <a:prstGeom prst="rect">
              <a:avLst/>
            </a:prstGeom>
          </p:spPr>
        </p:pic>
        <p:pic>
          <p:nvPicPr>
            <p:cNvPr id="37" name="Imag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2880" y="9968355"/>
              <a:ext cx="672751" cy="468000"/>
            </a:xfrm>
            <a:prstGeom prst="rect">
              <a:avLst/>
            </a:prstGeom>
          </p:spPr>
        </p:pic>
      </p:grpSp>
      <p:sp>
        <p:nvSpPr>
          <p:cNvPr id="38" name="Rectangle 37"/>
          <p:cNvSpPr/>
          <p:nvPr/>
        </p:nvSpPr>
        <p:spPr>
          <a:xfrm rot="192063">
            <a:off x="135854" y="4676312"/>
            <a:ext cx="3214249" cy="1175527"/>
          </a:xfrm>
          <a:prstGeom prst="rect">
            <a:avLst/>
          </a:prstGeom>
          <a:noFill/>
          <a:ln>
            <a:solidFill>
              <a:srgbClr val="191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221747" y="4691201"/>
            <a:ext cx="3250707" cy="1667123"/>
          </a:xfrm>
          <a:prstGeom prst="rect">
            <a:avLst/>
          </a:prstGeom>
        </p:spPr>
        <p:txBody>
          <a:bodyPr wrap="square">
            <a:spAutoFit/>
          </a:bodyPr>
          <a:lstStyle/>
          <a:p>
            <a:r>
              <a:rPr lang="fr-FR" sz="1100" b="1" dirty="0">
                <a:solidFill>
                  <a:srgbClr val="2B2D74"/>
                </a:solidFill>
              </a:rPr>
              <a:t>Durée de formation :</a:t>
            </a:r>
          </a:p>
          <a:p>
            <a:r>
              <a:rPr lang="fr-FR" sz="1100" b="1" dirty="0">
                <a:solidFill>
                  <a:srgbClr val="2B2D74"/>
                </a:solidFill>
                <a:ea typeface="Calibri" panose="020F0502020204030204" pitchFamily="34" charset="0"/>
                <a:cs typeface="Arial" panose="020B0604020202020204" pitchFamily="34" charset="0"/>
              </a:rPr>
              <a:t>La </a:t>
            </a:r>
            <a:r>
              <a:rPr lang="fr-FR" sz="1100" b="1" dirty="0">
                <a:solidFill>
                  <a:srgbClr val="002060"/>
                </a:solidFill>
                <a:ea typeface="Calibri" panose="020F0502020204030204" pitchFamily="34" charset="0"/>
                <a:cs typeface="Arial" panose="020B0604020202020204" pitchFamily="34" charset="0"/>
              </a:rPr>
              <a:t>durée de formation est variable selon le métier choisi :</a:t>
            </a:r>
          </a:p>
          <a:p>
            <a:pPr algn="just">
              <a:spcBef>
                <a:spcPts val="200"/>
              </a:spcBef>
              <a:spcAft>
                <a:spcPts val="200"/>
              </a:spcAft>
            </a:pPr>
            <a:r>
              <a:rPr lang="fr-FR" sz="1100" dirty="0">
                <a:solidFill>
                  <a:srgbClr val="002060"/>
                </a:solidFill>
                <a:ea typeface="Calibri" panose="020F0502020204030204" pitchFamily="34" charset="0"/>
                <a:cs typeface="Arial" panose="020B0604020202020204" pitchFamily="34" charset="0"/>
              </a:rPr>
              <a:t>Durée minimale: 5 mois   Durée maximale: 10 mois</a:t>
            </a:r>
          </a:p>
          <a:p>
            <a:pPr defTabSz="914400" eaLnBrk="0" fontAlgn="base" hangingPunct="0">
              <a:spcBef>
                <a:spcPct val="0"/>
              </a:spcBef>
              <a:spcAft>
                <a:spcPct val="0"/>
              </a:spcAft>
            </a:pPr>
            <a:r>
              <a:rPr lang="fr-FR" sz="1100" b="1" dirty="0">
                <a:solidFill>
                  <a:srgbClr val="002060"/>
                </a:solidFill>
                <a:latin typeface="Calibri" panose="020F0502020204030204" pitchFamily="34" charset="0"/>
                <a:cs typeface="Arial" panose="020B0604020202020204" pitchFamily="34" charset="0"/>
              </a:rPr>
              <a:t>Durée hebdomadaire de la formation : 35 h</a:t>
            </a:r>
          </a:p>
          <a:p>
            <a:pPr defTabSz="914400" eaLnBrk="0" fontAlgn="base" hangingPunct="0">
              <a:spcBef>
                <a:spcPct val="0"/>
              </a:spcBef>
              <a:spcAft>
                <a:spcPct val="0"/>
              </a:spcAft>
            </a:pPr>
            <a:endParaRPr lang="fr-FR" sz="1100" b="1" dirty="0">
              <a:solidFill>
                <a:srgbClr val="2B2D74"/>
              </a:solidFill>
              <a:latin typeface="Calibri" panose="020F0502020204030204" pitchFamily="34" charset="0"/>
              <a:cs typeface="Arial" panose="020B0604020202020204" pitchFamily="34" charset="0"/>
            </a:endParaRPr>
          </a:p>
          <a:p>
            <a:pPr defTabSz="914400" eaLnBrk="0" fontAlgn="base" hangingPunct="0">
              <a:spcBef>
                <a:spcPct val="0"/>
              </a:spcBef>
              <a:spcAft>
                <a:spcPct val="0"/>
              </a:spcAft>
            </a:pPr>
            <a:r>
              <a:rPr lang="fr-FR" sz="1100" dirty="0">
                <a:solidFill>
                  <a:srgbClr val="4C3C90"/>
                </a:solidFill>
                <a:ea typeface="Calibri" panose="020F0502020204030204" pitchFamily="34" charset="0"/>
                <a:cs typeface="Times New Roman" panose="02020603050405020304" pitchFamily="18" charset="0"/>
              </a:rPr>
              <a:t> </a:t>
            </a:r>
            <a:endParaRPr lang="fr-FR" altLang="fr-FR" sz="1100" dirty="0">
              <a:solidFill>
                <a:srgbClr val="4C3C90"/>
              </a:solidFill>
              <a:ea typeface="Calibri" panose="020F0502020204030204" pitchFamily="34" charset="0"/>
              <a:cs typeface="Times New Roman" panose="02020603050405020304" pitchFamily="18" charset="0"/>
            </a:endParaRPr>
          </a:p>
          <a:p>
            <a:endParaRPr lang="fr-FR" sz="1100" b="1" dirty="0">
              <a:solidFill>
                <a:srgbClr val="2B2D74"/>
              </a:solidFill>
            </a:endParaRPr>
          </a:p>
          <a:p>
            <a:endParaRPr lang="fr-FR" sz="1100" b="1" dirty="0">
              <a:solidFill>
                <a:srgbClr val="2B2D74"/>
              </a:solidFill>
            </a:endParaRPr>
          </a:p>
        </p:txBody>
      </p:sp>
      <p:sp>
        <p:nvSpPr>
          <p:cNvPr id="19" name="ZoneTexte 18">
            <a:extLst>
              <a:ext uri="{FF2B5EF4-FFF2-40B4-BE49-F238E27FC236}">
                <a16:creationId xmlns:a16="http://schemas.microsoft.com/office/drawing/2014/main" id="{3B255724-99FD-1C64-AA85-DA5D599E1370}"/>
              </a:ext>
            </a:extLst>
          </p:cNvPr>
          <p:cNvSpPr txBox="1"/>
          <p:nvPr/>
        </p:nvSpPr>
        <p:spPr>
          <a:xfrm>
            <a:off x="1231605" y="9290926"/>
            <a:ext cx="7208669" cy="720710"/>
          </a:xfrm>
          <a:prstGeom prst="rect">
            <a:avLst/>
          </a:prstGeom>
          <a:noFill/>
        </p:spPr>
        <p:txBody>
          <a:bodyPr wrap="square">
            <a:spAutoFit/>
          </a:bodyPr>
          <a:lstStyle/>
          <a:p>
            <a:pPr>
              <a:spcBef>
                <a:spcPts val="200"/>
              </a:spcBef>
            </a:pP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                         Centre de formation L’ATELIER – 21 rue livio – 67100 STRASBOURG</a:t>
            </a:r>
          </a:p>
          <a:p>
            <a:pPr>
              <a:spcBef>
                <a:spcPts val="200"/>
              </a:spcBef>
            </a:pP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Nouzha BOULAHTIT – </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Inscriptions</a:t>
            </a:r>
            <a:r>
              <a:rPr lang="fr-FR" sz="1250" dirty="0">
                <a:solidFill>
                  <a:srgbClr val="4C3C90"/>
                </a:solidFill>
                <a:latin typeface="Calibri" panose="020F0502020204030204" pitchFamily="34" charset="0"/>
                <a:ea typeface="Calibri" panose="020F0502020204030204" pitchFamily="34" charset="0"/>
                <a:cs typeface="Times New Roman" panose="02020603050405020304" pitchFamily="18" charset="0"/>
              </a:rPr>
              <a:t>     </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 : </a:t>
            </a: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03.88.65.86.16</a:t>
            </a:r>
            <a:r>
              <a:rPr lang="fr-FR" sz="1250" b="1" dirty="0">
                <a:solidFill>
                  <a:srgbClr val="4C3C90"/>
                </a:solidFill>
                <a:latin typeface="Calibri" panose="020F0502020204030204" pitchFamily="34" charset="0"/>
                <a:ea typeface="Calibri" panose="020F0502020204030204" pitchFamily="34" charset="0"/>
                <a:cs typeface="Times New Roman" panose="02020603050405020304" pitchFamily="18" charset="0"/>
              </a:rPr>
              <a:t>  </a:t>
            </a:r>
            <a:r>
              <a:rPr lang="fr-FR" sz="125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fr-FR" sz="1250" b="1" u="sng" dirty="0">
                <a:solidFill>
                  <a:srgbClr val="085296"/>
                </a:solidFill>
                <a:effectLst/>
                <a:latin typeface="Calibri" panose="020F0502020204030204" pitchFamily="34" charset="0"/>
                <a:ea typeface="Calibri" panose="020F0502020204030204" pitchFamily="34" charset="0"/>
                <a:cs typeface="Calibri" panose="020F0502020204030204" pitchFamily="34" charset="0"/>
                <a:hlinkClick r:id="rId16"/>
              </a:rPr>
              <a:t>nouzha.boulahtit@cfatelier.com</a:t>
            </a:r>
            <a:endParaRPr lang="fr-FR" sz="125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Sandra FONTENEAU - </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Responsable pôle </a:t>
            </a:r>
            <a:r>
              <a:rPr lang="fr-FR" sz="125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restauration</a:t>
            </a:r>
            <a:r>
              <a:rPr lang="fr-FR" sz="1250" dirty="0">
                <a:latin typeface="Calibri" panose="020F0502020204030204" pitchFamily="34" charset="0"/>
                <a:ea typeface="Calibri" panose="020F0502020204030204" pitchFamily="34" charset="0"/>
                <a:cs typeface="Times New Roman" panose="02020603050405020304" pitchFamily="18" charset="0"/>
              </a:rPr>
              <a:t>   </a:t>
            </a:r>
            <a:r>
              <a:rPr lang="en-US" sz="1250" dirty="0">
                <a:solidFill>
                  <a:srgbClr val="002060"/>
                </a:solidFill>
                <a:effectLst/>
                <a:latin typeface="Calibri" panose="020F0502020204030204" pitchFamily="34" charset="0"/>
                <a:ea typeface="Calibri" panose="020F0502020204030204" pitchFamily="34" charset="0"/>
              </a:rPr>
              <a:t>@ : </a:t>
            </a:r>
            <a:r>
              <a:rPr lang="en-US" sz="1250" b="1" u="sng" dirty="0">
                <a:solidFill>
                  <a:srgbClr val="085296"/>
                </a:solidFill>
                <a:effectLst/>
                <a:latin typeface="Calibri" panose="020F0502020204030204" pitchFamily="34" charset="0"/>
                <a:ea typeface="Calibri" panose="020F0502020204030204" pitchFamily="34" charset="0"/>
                <a:cs typeface="Calibri" panose="020F0502020204030204" pitchFamily="34" charset="0"/>
                <a:hlinkClick r:id="rId17"/>
              </a:rPr>
              <a:t>s</a:t>
            </a:r>
            <a:r>
              <a:rPr lang="fr-FR" sz="1250" b="1" u="sng" dirty="0">
                <a:solidFill>
                  <a:srgbClr val="085296"/>
                </a:solidFill>
                <a:effectLst/>
                <a:latin typeface="Calibri" panose="020F0502020204030204" pitchFamily="34" charset="0"/>
                <a:ea typeface="Calibri" panose="020F0502020204030204" pitchFamily="34" charset="0"/>
                <a:cs typeface="Calibri" panose="020F0502020204030204" pitchFamily="34" charset="0"/>
                <a:hlinkClick r:id="rId17"/>
              </a:rPr>
              <a:t>andra.fonteneau@cfatelier.com</a:t>
            </a:r>
            <a:endParaRPr lang="fr-FR" sz="1250" dirty="0"/>
          </a:p>
        </p:txBody>
      </p:sp>
      <p:sp>
        <p:nvSpPr>
          <p:cNvPr id="23" name="ZoneTexte 22">
            <a:extLst>
              <a:ext uri="{FF2B5EF4-FFF2-40B4-BE49-F238E27FC236}">
                <a16:creationId xmlns:a16="http://schemas.microsoft.com/office/drawing/2014/main" id="{37997B61-9642-41E3-6C6F-A8D7A8CC95CD}"/>
              </a:ext>
            </a:extLst>
          </p:cNvPr>
          <p:cNvSpPr txBox="1"/>
          <p:nvPr/>
        </p:nvSpPr>
        <p:spPr>
          <a:xfrm>
            <a:off x="3519014" y="7756791"/>
            <a:ext cx="3742541" cy="1431161"/>
          </a:xfrm>
          <a:prstGeom prst="rect">
            <a:avLst/>
          </a:prstGeom>
          <a:noFill/>
        </p:spPr>
        <p:txBody>
          <a:bodyPr wrap="square" rtlCol="0">
            <a:spAutoFit/>
          </a:bodyPr>
          <a:lstStyle/>
          <a:p>
            <a:pPr marL="108000" lvl="0" algn="just">
              <a:spcBef>
                <a:spcPts val="200"/>
              </a:spcBef>
              <a:tabLst>
                <a:tab pos="-88900" algn="l"/>
              </a:tabLst>
            </a:pPr>
            <a:endParaRPr lang="fr-FR" sz="1100" dirty="0">
              <a:solidFill>
                <a:srgbClr val="4C3C90"/>
              </a:solidFill>
              <a:ea typeface="Calibri" panose="020F0502020204030204" pitchFamily="34" charset="0"/>
              <a:cs typeface="Times New Roman" panose="02020603050405020304" pitchFamily="18" charset="0"/>
            </a:endParaRPr>
          </a:p>
          <a:p>
            <a:pPr marL="108000" lvl="0" algn="just">
              <a:spcBef>
                <a:spcPts val="200"/>
              </a:spcBef>
              <a:tabLst>
                <a:tab pos="-88900" algn="l"/>
              </a:tabLst>
            </a:pPr>
            <a:endParaRPr lang="fr-FR" sz="1100" dirty="0">
              <a:solidFill>
                <a:srgbClr val="4C3C90"/>
              </a:solidFill>
              <a:ea typeface="Calibri" panose="020F0502020204030204" pitchFamily="34" charset="0"/>
              <a:cs typeface="Times New Roman" panose="02020603050405020304" pitchFamily="18" charset="0"/>
            </a:endParaRPr>
          </a:p>
          <a:p>
            <a:pPr marL="108000" lvl="0" algn="just">
              <a:spcBef>
                <a:spcPts val="200"/>
              </a:spcBef>
              <a:tabLst>
                <a:tab pos="-88900" algn="l"/>
              </a:tabLst>
            </a:pPr>
            <a:r>
              <a:rPr lang="fr-FR" sz="1050" dirty="0">
                <a:solidFill>
                  <a:srgbClr val="4C3C90"/>
                </a:solidFill>
                <a:ea typeface="Calibri" panose="020F0502020204030204" pitchFamily="34" charset="0"/>
                <a:cs typeface="Times New Roman" panose="02020603050405020304" pitchFamily="18" charset="0"/>
              </a:rPr>
              <a:t>Le candidat doit être en capacité de lire et comprendre des écrits en langue française, de réaliser </a:t>
            </a:r>
            <a:r>
              <a:rPr lang="fr-FR" sz="1050" dirty="0">
                <a:solidFill>
                  <a:srgbClr val="4C3C90"/>
                </a:solidFill>
                <a:effectLst/>
                <a:ea typeface="Times New Roman" panose="02020603050405020304" pitchFamily="18" charset="0"/>
                <a:cs typeface="Arial" panose="020B0604020202020204" pitchFamily="34" charset="0"/>
              </a:rPr>
              <a:t>une production écrite et </a:t>
            </a:r>
            <a:r>
              <a:rPr lang="fr-FR" sz="1050" dirty="0">
                <a:solidFill>
                  <a:srgbClr val="4C3C90"/>
                </a:solidFill>
                <a:effectLst/>
                <a:ea typeface="Times" panose="02020603050405020304" pitchFamily="18" charset="0"/>
                <a:cs typeface="Times New Roman" panose="02020603050405020304" pitchFamily="18" charset="0"/>
              </a:rPr>
              <a:t>de s'exprimer correctement en français pour travailler au sein          </a:t>
            </a:r>
          </a:p>
          <a:p>
            <a:pPr marL="108000" lvl="0" algn="just">
              <a:spcBef>
                <a:spcPts val="200"/>
              </a:spcBef>
              <a:tabLst>
                <a:tab pos="-88900" algn="l"/>
              </a:tabLst>
            </a:pPr>
            <a:r>
              <a:rPr lang="fr-FR" sz="1050" dirty="0">
                <a:solidFill>
                  <a:srgbClr val="4C3C90"/>
                </a:solidFill>
                <a:ea typeface="Times" panose="02020603050405020304" pitchFamily="18" charset="0"/>
                <a:cs typeface="Times New Roman" panose="02020603050405020304" pitchFamily="18" charset="0"/>
              </a:rPr>
              <a:t>                            </a:t>
            </a:r>
            <a:r>
              <a:rPr lang="fr-FR" sz="1050" dirty="0">
                <a:solidFill>
                  <a:srgbClr val="4C3C90"/>
                </a:solidFill>
                <a:effectLst/>
                <a:ea typeface="Times" panose="02020603050405020304" pitchFamily="18" charset="0"/>
                <a:cs typeface="Times New Roman" panose="02020603050405020304" pitchFamily="18" charset="0"/>
              </a:rPr>
              <a:t>d'un collectif de travai</a:t>
            </a:r>
            <a:r>
              <a:rPr lang="fr-FR" sz="1050" dirty="0">
                <a:solidFill>
                  <a:srgbClr val="4C3C90"/>
                </a:solidFill>
                <a:effectLst/>
                <a:ea typeface="Times New Roman" panose="02020603050405020304" pitchFamily="18" charset="0"/>
                <a:cs typeface="Arial" panose="020B0604020202020204" pitchFamily="34" charset="0"/>
              </a:rPr>
              <a:t>l et auprès de la clientèle. </a:t>
            </a:r>
          </a:p>
          <a:p>
            <a:endParaRPr lang="fr-FR" dirty="0"/>
          </a:p>
        </p:txBody>
      </p:sp>
      <p:grpSp>
        <p:nvGrpSpPr>
          <p:cNvPr id="24" name="Groupe 23">
            <a:extLst>
              <a:ext uri="{FF2B5EF4-FFF2-40B4-BE49-F238E27FC236}">
                <a16:creationId xmlns:a16="http://schemas.microsoft.com/office/drawing/2014/main" id="{C4F66E17-F30B-3C52-BE7B-C75EE4904DB4}"/>
              </a:ext>
            </a:extLst>
          </p:cNvPr>
          <p:cNvGrpSpPr/>
          <p:nvPr/>
        </p:nvGrpSpPr>
        <p:grpSpPr>
          <a:xfrm>
            <a:off x="3650793" y="7664711"/>
            <a:ext cx="1081220" cy="262062"/>
            <a:chOff x="420073" y="4554284"/>
            <a:chExt cx="1665966" cy="355012"/>
          </a:xfrm>
        </p:grpSpPr>
        <p:sp>
          <p:nvSpPr>
            <p:cNvPr id="31" name="Rectangle 30">
              <a:extLst>
                <a:ext uri="{FF2B5EF4-FFF2-40B4-BE49-F238E27FC236}">
                  <a16:creationId xmlns:a16="http://schemas.microsoft.com/office/drawing/2014/main" id="{A6413C5F-E92E-669A-4110-64D3B4B5BFFA}"/>
                </a:ext>
              </a:extLst>
            </p:cNvPr>
            <p:cNvSpPr/>
            <p:nvPr/>
          </p:nvSpPr>
          <p:spPr>
            <a:xfrm>
              <a:off x="420073" y="4591796"/>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Text Box 9">
              <a:extLst>
                <a:ext uri="{FF2B5EF4-FFF2-40B4-BE49-F238E27FC236}">
                  <a16:creationId xmlns:a16="http://schemas.microsoft.com/office/drawing/2014/main" id="{0CD94289-47EA-E58F-BEE8-2E491126D7AC}"/>
                </a:ext>
              </a:extLst>
            </p:cNvPr>
            <p:cNvSpPr txBox="1">
              <a:spLocks noChangeArrowheads="1"/>
            </p:cNvSpPr>
            <p:nvPr/>
          </p:nvSpPr>
          <p:spPr bwMode="auto">
            <a:xfrm>
              <a:off x="594767" y="4554284"/>
              <a:ext cx="1491272" cy="2840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PREREQUIS </a:t>
              </a:r>
              <a:r>
                <a:rPr kumimoji="0" lang="fr-FR" altLang="fr-FR" sz="105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p:grpSp>
      <p:grpSp>
        <p:nvGrpSpPr>
          <p:cNvPr id="43" name="Groupe 42">
            <a:extLst>
              <a:ext uri="{FF2B5EF4-FFF2-40B4-BE49-F238E27FC236}">
                <a16:creationId xmlns:a16="http://schemas.microsoft.com/office/drawing/2014/main" id="{7DC4363E-6A05-CB07-0F56-F5C78C7D2B17}"/>
              </a:ext>
            </a:extLst>
          </p:cNvPr>
          <p:cNvGrpSpPr/>
          <p:nvPr/>
        </p:nvGrpSpPr>
        <p:grpSpPr>
          <a:xfrm>
            <a:off x="3177706" y="9040877"/>
            <a:ext cx="989702" cy="245546"/>
            <a:chOff x="420073" y="4591796"/>
            <a:chExt cx="1599804" cy="317500"/>
          </a:xfrm>
        </p:grpSpPr>
        <p:sp>
          <p:nvSpPr>
            <p:cNvPr id="44" name="Rectangle 43">
              <a:extLst>
                <a:ext uri="{FF2B5EF4-FFF2-40B4-BE49-F238E27FC236}">
                  <a16:creationId xmlns:a16="http://schemas.microsoft.com/office/drawing/2014/main" id="{B0CBA1AF-05FF-0226-F1F3-76A7A6ED536A}"/>
                </a:ext>
              </a:extLst>
            </p:cNvPr>
            <p:cNvSpPr/>
            <p:nvPr/>
          </p:nvSpPr>
          <p:spPr>
            <a:xfrm>
              <a:off x="420073" y="4591796"/>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00" dirty="0"/>
            </a:p>
          </p:txBody>
        </p:sp>
        <p:sp>
          <p:nvSpPr>
            <p:cNvPr id="45" name="Text Box 9">
              <a:extLst>
                <a:ext uri="{FF2B5EF4-FFF2-40B4-BE49-F238E27FC236}">
                  <a16:creationId xmlns:a16="http://schemas.microsoft.com/office/drawing/2014/main" id="{ABD5ECA1-AFD8-B0C1-3209-F43AF8D0AE12}"/>
                </a:ext>
              </a:extLst>
            </p:cNvPr>
            <p:cNvSpPr txBox="1">
              <a:spLocks noChangeArrowheads="1"/>
            </p:cNvSpPr>
            <p:nvPr/>
          </p:nvSpPr>
          <p:spPr bwMode="auto">
            <a:xfrm>
              <a:off x="660585" y="4606537"/>
              <a:ext cx="1111822" cy="2944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CONTACT</a:t>
              </a:r>
            </a:p>
          </p:txBody>
        </p:sp>
      </p:grpSp>
    </p:spTree>
    <p:extLst>
      <p:ext uri="{BB962C8B-B14F-4D97-AF65-F5344CB8AC3E}">
        <p14:creationId xmlns:p14="http://schemas.microsoft.com/office/powerpoint/2010/main" val="37073270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58204ED7402A4D825C491994FB1DD7" ma:contentTypeVersion="17" ma:contentTypeDescription="Crée un document." ma:contentTypeScope="" ma:versionID="af5614297cae158e7e48b6d9df2b6838">
  <xsd:schema xmlns:xsd="http://www.w3.org/2001/XMLSchema" xmlns:xs="http://www.w3.org/2001/XMLSchema" xmlns:p="http://schemas.microsoft.com/office/2006/metadata/properties" xmlns:ns3="6ceb7eb9-948c-450a-8200-c0a1d548a2dd" xmlns:ns4="7ffcdd59-4f25-4b6c-b02c-a694f96d84ee" targetNamespace="http://schemas.microsoft.com/office/2006/metadata/properties" ma:root="true" ma:fieldsID="8beefae5d1815bd4e0f3c68a8ea2df2c" ns3:_="" ns4:_="">
    <xsd:import namespace="6ceb7eb9-948c-450a-8200-c0a1d548a2dd"/>
    <xsd:import namespace="7ffcdd59-4f25-4b6c-b02c-a694f96d84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b7eb9-948c-450a-8200-c0a1d548a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fcdd59-4f25-4b6c-b02c-a694f96d84ee"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ceb7eb9-948c-450a-8200-c0a1d548a2dd" xsi:nil="true"/>
  </documentManagement>
</p:properties>
</file>

<file path=customXml/itemProps1.xml><?xml version="1.0" encoding="utf-8"?>
<ds:datastoreItem xmlns:ds="http://schemas.openxmlformats.org/officeDocument/2006/customXml" ds:itemID="{F11F6A1E-84AC-44C8-BF34-3D6734B7CBA7}">
  <ds:schemaRefs>
    <ds:schemaRef ds:uri="http://schemas.microsoft.com/sharepoint/v3/contenttype/forms"/>
  </ds:schemaRefs>
</ds:datastoreItem>
</file>

<file path=customXml/itemProps2.xml><?xml version="1.0" encoding="utf-8"?>
<ds:datastoreItem xmlns:ds="http://schemas.openxmlformats.org/officeDocument/2006/customXml" ds:itemID="{D4FC18A8-5C48-458E-B4FA-FD09E6A28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eb7eb9-948c-450a-8200-c0a1d548a2dd"/>
    <ds:schemaRef ds:uri="7ffcdd59-4f25-4b6c-b02c-a694f96d8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C7B5A8-5439-4F3F-B19F-299299373B00}">
  <ds:schemaRefs>
    <ds:schemaRef ds:uri="http://schemas.microsoft.com/office/infopath/2007/PartnerControls"/>
    <ds:schemaRef ds:uri="http://purl.org/dc/dcmitype/"/>
    <ds:schemaRef ds:uri="http://purl.org/dc/terms/"/>
    <ds:schemaRef ds:uri="http://purl.org/dc/elements/1.1/"/>
    <ds:schemaRef ds:uri="7ffcdd59-4f25-4b6c-b02c-a694f96d84ee"/>
    <ds:schemaRef ds:uri="http://www.w3.org/XML/1998/namespace"/>
    <ds:schemaRef ds:uri="http://schemas.microsoft.com/office/2006/documentManagement/types"/>
    <ds:schemaRef ds:uri="http://schemas.openxmlformats.org/package/2006/metadata/core-properties"/>
    <ds:schemaRef ds:uri="6ceb7eb9-948c-450a-8200-c0a1d548a2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4666</TotalTime>
  <Words>617</Words>
  <Application>Microsoft Office PowerPoint</Application>
  <PresentationFormat>Personnalisé</PresentationFormat>
  <Paragraphs>87</Paragraphs>
  <Slides>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vt:i4>
      </vt:variant>
    </vt:vector>
  </HeadingPairs>
  <TitlesOfParts>
    <vt:vector size="12" baseType="lpstr">
      <vt:lpstr>Arial</vt:lpstr>
      <vt:lpstr>Calibri</vt:lpstr>
      <vt:lpstr>Calibri Light</vt:lpstr>
      <vt:lpstr>Franklin Gothic Book</vt:lpstr>
      <vt:lpstr>Satoshi Medium</vt:lpstr>
      <vt:lpstr>Tahoma</vt:lpstr>
      <vt:lpstr>Times</vt:lpstr>
      <vt:lpstr>Times New Roman</vt:lpstr>
      <vt:lpstr>Wingdings</vt:lpstr>
      <vt:lpstr>Thème Office</vt:lpstr>
      <vt:lpstr>Présentation PowerPoint</vt:lpstr>
      <vt:lpstr>Présentation PowerPoint</vt:lpstr>
    </vt:vector>
  </TitlesOfParts>
  <Company>Région Grand 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GUTH Sarah</dc:creator>
  <cp:lastModifiedBy>sandra fonteneau</cp:lastModifiedBy>
  <cp:revision>85</cp:revision>
  <dcterms:created xsi:type="dcterms:W3CDTF">2022-06-14T15:29:56Z</dcterms:created>
  <dcterms:modified xsi:type="dcterms:W3CDTF">2025-07-24T07:10:23Z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0x0101006158204ED7402A4D825C491994FB1DD7</vt:lpwstr>
  </property>
</Properties>
</file>